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modernComment_100_58BA5A63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sldIdLst>
    <p:sldId id="256" r:id="rId2"/>
    <p:sldId id="266" r:id="rId3"/>
    <p:sldId id="258" r:id="rId4"/>
    <p:sldId id="261" r:id="rId5"/>
    <p:sldId id="283" r:id="rId6"/>
    <p:sldId id="279" r:id="rId7"/>
    <p:sldId id="280" r:id="rId8"/>
    <p:sldId id="281" r:id="rId9"/>
    <p:sldId id="282" r:id="rId10"/>
    <p:sldId id="278" r:id="rId11"/>
    <p:sldId id="265" r:id="rId12"/>
    <p:sldId id="264" r:id="rId13"/>
    <p:sldId id="274" r:id="rId14"/>
    <p:sldId id="273" r:id="rId15"/>
    <p:sldId id="270" r:id="rId16"/>
    <p:sldId id="269" r:id="rId17"/>
    <p:sldId id="277" r:id="rId18"/>
    <p:sldId id="263" r:id="rId19"/>
    <p:sldId id="272" r:id="rId20"/>
    <p:sldId id="275" r:id="rId21"/>
    <p:sldId id="28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37C5BA-638F-CD00-E995-83D244D8DEAA}" name="Virgo Tuul" initials="VT" userId="8a7ac9acc32b377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8/10/relationships/authors" Target="authors.xml"/></Relationships>
</file>

<file path=ppt/comments/modernComment_100_58BA5A6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0529338-EFD4-471F-8EB3-6F8F09280C15}" authorId="{7037C5BA-638F-CD00-E995-83D244D8DEAA}" created="2024-10-02T06:29:48.240">
    <pc:sldMkLst xmlns:pc="http://schemas.microsoft.com/office/powerpoint/2013/main/command">
      <pc:docMk/>
      <pc:sldMk cId="1488607843" sldId="256"/>
    </pc:sldMkLst>
    <p188:txBody>
      <a:bodyPr/>
      <a:lstStyle/>
      <a:p>
        <a:endParaRPr lang="et-EE"/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5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85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415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7150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15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511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748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8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1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5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2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9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2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1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5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4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8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15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8/10/relationships/comments" Target="../comments/modernComment_100_58BA5A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35452-47C7-4D4C-83FD-9973FABEA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3065" y="1709713"/>
            <a:ext cx="4397828" cy="3438108"/>
          </a:xfrm>
        </p:spPr>
        <p:txBody>
          <a:bodyPr>
            <a:noAutofit/>
          </a:bodyPr>
          <a:lstStyle/>
          <a:p>
            <a:r>
              <a:rPr lang="et-EE" sz="7000" dirty="0"/>
              <a:t>Elektri</a:t>
            </a:r>
            <a:br>
              <a:rPr lang="et-EE" sz="7000" dirty="0"/>
            </a:br>
            <a:r>
              <a:rPr lang="et-EE" sz="7000" dirty="0"/>
              <a:t>nutikam </a:t>
            </a:r>
            <a:br>
              <a:rPr lang="et-EE" sz="7000" dirty="0"/>
            </a:br>
            <a:r>
              <a:rPr lang="et-EE" sz="7000" dirty="0"/>
              <a:t>juhtimine</a:t>
            </a:r>
          </a:p>
        </p:txBody>
      </p:sp>
      <p:pic>
        <p:nvPicPr>
          <p:cNvPr id="8" name="Picture 7" descr="A green and white logo&#10;&#10;Description automatically generated">
            <a:extLst>
              <a:ext uri="{FF2B5EF4-FFF2-40B4-BE49-F238E27FC236}">
                <a16:creationId xmlns:a16="http://schemas.microsoft.com/office/drawing/2014/main" id="{4575FAEA-534A-A887-DB60-DFAF326AF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4" y="2556678"/>
            <a:ext cx="5450557" cy="1744179"/>
          </a:xfrm>
          <a:prstGeom prst="rect">
            <a:avLst/>
          </a:prstGeom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7F9AF0-1C28-5A0E-9EE5-127F11917DBB}"/>
              </a:ext>
            </a:extLst>
          </p:cNvPr>
          <p:cNvSpPr txBox="1"/>
          <p:nvPr/>
        </p:nvSpPr>
        <p:spPr>
          <a:xfrm>
            <a:off x="130628" y="6125792"/>
            <a:ext cx="353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Virgo Tuul    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32BE98-3DD9-1474-D509-D3997468FC0C}"/>
              </a:ext>
            </a:extLst>
          </p:cNvPr>
          <p:cNvSpPr txBox="1"/>
          <p:nvPr/>
        </p:nvSpPr>
        <p:spPr>
          <a:xfrm>
            <a:off x="6693065" y="6002682"/>
            <a:ext cx="4445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3200" i="1" dirty="0"/>
              <a:t>Jäämari hoone näitel</a:t>
            </a:r>
          </a:p>
        </p:txBody>
      </p:sp>
    </p:spTree>
    <p:extLst>
      <p:ext uri="{BB962C8B-B14F-4D97-AF65-F5344CB8AC3E}">
        <p14:creationId xmlns:p14="http://schemas.microsoft.com/office/powerpoint/2010/main" val="1488607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DA841-B97A-7597-D351-3AD34ED69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5 päeva näide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A91469-E048-EF78-E61A-113D531E2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" y="1246462"/>
            <a:ext cx="11960352" cy="37582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771CA93-7409-A132-047B-0DD4254E0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03" y="5176166"/>
            <a:ext cx="1162212" cy="2000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F2DF563-D925-63B5-F593-55F15E59F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03" y="5734461"/>
            <a:ext cx="1162212" cy="2000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AFEF084-C266-EB48-E6ED-0FB858EF7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003" y="6265972"/>
            <a:ext cx="1162212" cy="19052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F682ED-64FD-410D-E12A-BE13C435A2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9456" y="5238088"/>
            <a:ext cx="1162212" cy="762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83B08F-4286-FC7A-CB35-03BE34C5EE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9456" y="6327894"/>
            <a:ext cx="1124107" cy="666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DAD7537-90C5-04FE-41E8-15029ABC05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9929" y="5798497"/>
            <a:ext cx="1143160" cy="6668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2412EE55-88BC-61FD-EA16-C46988648ADD}"/>
              </a:ext>
            </a:extLst>
          </p:cNvPr>
          <p:cNvSpPr/>
          <p:nvPr/>
        </p:nvSpPr>
        <p:spPr>
          <a:xfrm>
            <a:off x="1501127" y="5081364"/>
            <a:ext cx="309411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Lae akut max võimsusega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C6991D7-5490-0F6F-C216-45E9CF2E69AA}"/>
              </a:ext>
            </a:extLst>
          </p:cNvPr>
          <p:cNvSpPr/>
          <p:nvPr/>
        </p:nvSpPr>
        <p:spPr>
          <a:xfrm>
            <a:off x="1520520" y="5654380"/>
            <a:ext cx="26164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Müü max võimsusega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212572-C719-F429-2AA6-C30462EACEB0}"/>
              </a:ext>
            </a:extLst>
          </p:cNvPr>
          <p:cNvSpPr/>
          <p:nvPr/>
        </p:nvSpPr>
        <p:spPr>
          <a:xfrm>
            <a:off x="1520520" y="6176569"/>
            <a:ext cx="352532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Kasuta akut vaid oma tarbeks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99F6D4D-7466-8561-1519-9B3EBB2AD974}"/>
              </a:ext>
            </a:extLst>
          </p:cNvPr>
          <p:cNvSpPr/>
          <p:nvPr/>
        </p:nvSpPr>
        <p:spPr>
          <a:xfrm>
            <a:off x="6736806" y="5106129"/>
            <a:ext cx="28023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Päikese prognoos kW/h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B14979-8D06-BF13-83B0-B3F4B8FD7B4B}"/>
              </a:ext>
            </a:extLst>
          </p:cNvPr>
          <p:cNvSpPr/>
          <p:nvPr/>
        </p:nvSpPr>
        <p:spPr>
          <a:xfrm>
            <a:off x="6720408" y="5665672"/>
            <a:ext cx="39725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Võrgust ostu hind (sis. kõiki kulusid)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0434AD0-D924-BAC6-72D8-5D730CFB46A4}"/>
              </a:ext>
            </a:extLst>
          </p:cNvPr>
          <p:cNvSpPr/>
          <p:nvPr/>
        </p:nvSpPr>
        <p:spPr>
          <a:xfrm>
            <a:off x="6736806" y="6209912"/>
            <a:ext cx="412003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Võrku müügi hind (sis. Kõiki kulusud)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4946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C9E77-1D16-0F04-D1C6-0BDE599BF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40" y="149012"/>
            <a:ext cx="3959269" cy="110439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t-EE" sz="3200" dirty="0">
                <a:solidFill>
                  <a:srgbClr val="EBEBEB"/>
                </a:solidFill>
              </a:rPr>
              <a:t>Näidismaja „Jäämari hoone“</a:t>
            </a:r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t-E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t-E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6A788E8-55D0-17BC-CBB7-86F5502E5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93" y="2546774"/>
            <a:ext cx="3794517" cy="3616282"/>
          </a:xfrm>
        </p:spPr>
        <p:txBody>
          <a:bodyPr>
            <a:normAutofit/>
          </a:bodyPr>
          <a:lstStyle/>
          <a:p>
            <a:r>
              <a:rPr lang="et-EE" sz="2400" dirty="0">
                <a:solidFill>
                  <a:srgbClr val="FFFFFF"/>
                </a:solidFill>
              </a:rPr>
              <a:t>Parameetrid</a:t>
            </a:r>
            <a:endParaRPr lang="et-EE" dirty="0">
              <a:solidFill>
                <a:srgbClr val="FFFFFF"/>
              </a:solidFill>
            </a:endParaRPr>
          </a:p>
          <a:p>
            <a:pPr lvl="1"/>
            <a:r>
              <a:rPr lang="et-EE" sz="2000" dirty="0">
                <a:solidFill>
                  <a:srgbClr val="FFFFFF"/>
                </a:solidFill>
              </a:rPr>
              <a:t>Pindala ~450 m2</a:t>
            </a:r>
          </a:p>
          <a:p>
            <a:pPr lvl="1"/>
            <a:r>
              <a:rPr lang="et-EE" sz="2000" dirty="0">
                <a:solidFill>
                  <a:srgbClr val="FFFFFF"/>
                </a:solidFill>
              </a:rPr>
              <a:t>Paneele 29,5 Kwh</a:t>
            </a:r>
          </a:p>
          <a:p>
            <a:pPr lvl="1"/>
            <a:r>
              <a:rPr lang="et-EE" sz="2000" dirty="0">
                <a:solidFill>
                  <a:srgbClr val="FFFFFF"/>
                </a:solidFill>
              </a:rPr>
              <a:t>Inverter Sofar 20 Kwh</a:t>
            </a:r>
          </a:p>
          <a:p>
            <a:pPr lvl="1"/>
            <a:r>
              <a:rPr lang="et-EE" sz="2000" dirty="0">
                <a:solidFill>
                  <a:srgbClr val="FFFFFF"/>
                </a:solidFill>
              </a:rPr>
              <a:t>Akupank 120 Kwh</a:t>
            </a:r>
          </a:p>
          <a:p>
            <a:pPr lvl="1"/>
            <a:r>
              <a:rPr lang="et-EE" sz="2000" dirty="0">
                <a:solidFill>
                  <a:srgbClr val="FFFFFF"/>
                </a:solidFill>
              </a:rPr>
              <a:t>Müügi õigus 15 Kwh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02453-B4D0-61BF-D69D-8D9019042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782" y="1653934"/>
            <a:ext cx="7312308" cy="411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04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t-E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t-E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6A788E8-55D0-17BC-CBB7-86F5502E5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73" y="2647695"/>
            <a:ext cx="3433565" cy="2816013"/>
          </a:xfrm>
        </p:spPr>
        <p:txBody>
          <a:bodyPr>
            <a:normAutofit/>
          </a:bodyPr>
          <a:lstStyle/>
          <a:p>
            <a:r>
              <a:rPr lang="et-EE" sz="2400" dirty="0">
                <a:solidFill>
                  <a:srgbClr val="FFFFFF"/>
                </a:solidFill>
              </a:rPr>
              <a:t>Tarbimine</a:t>
            </a:r>
            <a:endParaRPr lang="et-EE" sz="2800" dirty="0">
              <a:solidFill>
                <a:srgbClr val="FFFFFF"/>
              </a:solidFill>
            </a:endParaRPr>
          </a:p>
          <a:p>
            <a:pPr lvl="1"/>
            <a:r>
              <a:rPr lang="et-EE" sz="2000" dirty="0">
                <a:solidFill>
                  <a:srgbClr val="FFFFFF"/>
                </a:solidFill>
              </a:rPr>
              <a:t>Hoone/tootmine 100% elektri toitel</a:t>
            </a:r>
          </a:p>
          <a:p>
            <a:pPr lvl="1"/>
            <a:r>
              <a:rPr lang="et-EE" sz="2000" dirty="0">
                <a:solidFill>
                  <a:srgbClr val="FFFFFF"/>
                </a:solidFill>
              </a:rPr>
              <a:t>Elektriauto</a:t>
            </a:r>
          </a:p>
          <a:p>
            <a:pPr lvl="1"/>
            <a:r>
              <a:rPr lang="et-EE" sz="2000" dirty="0">
                <a:solidFill>
                  <a:srgbClr val="FFFFFF"/>
                </a:solidFill>
              </a:rPr>
              <a:t>Kuus ~4MWh</a:t>
            </a:r>
          </a:p>
          <a:p>
            <a:pPr lvl="1"/>
            <a:r>
              <a:rPr lang="et-EE" sz="2000" dirty="0">
                <a:solidFill>
                  <a:srgbClr val="FFFFFF"/>
                </a:solidFill>
              </a:rPr>
              <a:t>Aastas ~50MWh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B6697D7-23AA-BACC-CFCE-301C13C2A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897" y="1423640"/>
            <a:ext cx="5805715" cy="4572001"/>
          </a:xfrm>
          <a:prstGeom prst="rect">
            <a:avLst/>
          </a:prstGeom>
          <a:effectLst/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5952779-9327-CDEF-87A6-619F79AFC127}"/>
              </a:ext>
            </a:extLst>
          </p:cNvPr>
          <p:cNvSpPr txBox="1">
            <a:spLocks/>
          </p:cNvSpPr>
          <p:nvPr/>
        </p:nvSpPr>
        <p:spPr>
          <a:xfrm>
            <a:off x="202040" y="149012"/>
            <a:ext cx="3959269" cy="11043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t-EE" sz="3200" dirty="0">
                <a:solidFill>
                  <a:srgbClr val="EBEBEB"/>
                </a:solidFill>
              </a:rPr>
              <a:t>Näidismaja „Jäämari hoone“</a:t>
            </a:r>
          </a:p>
        </p:txBody>
      </p:sp>
    </p:spTree>
    <p:extLst>
      <p:ext uri="{BB962C8B-B14F-4D97-AF65-F5344CB8AC3E}">
        <p14:creationId xmlns:p14="http://schemas.microsoft.com/office/powerpoint/2010/main" val="3354598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t-E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t-E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6A788E8-55D0-17BC-CBB7-86F5502E5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57984"/>
            <a:ext cx="5084064" cy="4178807"/>
          </a:xfrm>
        </p:spPr>
        <p:txBody>
          <a:bodyPr>
            <a:normAutofit fontScale="40000" lnSpcReduction="20000"/>
          </a:bodyPr>
          <a:lstStyle/>
          <a:p>
            <a:r>
              <a:rPr lang="et-EE" sz="8600" dirty="0">
                <a:solidFill>
                  <a:srgbClr val="FFFFFF"/>
                </a:solidFill>
              </a:rPr>
              <a:t>Päev vs. Öö</a:t>
            </a:r>
          </a:p>
          <a:p>
            <a:endParaRPr lang="et-EE" sz="8600" dirty="0">
              <a:solidFill>
                <a:srgbClr val="FFFFFF"/>
              </a:solidFill>
            </a:endParaRPr>
          </a:p>
          <a:p>
            <a:pPr lvl="1"/>
            <a:r>
              <a:rPr lang="et-EE" sz="5500" dirty="0">
                <a:solidFill>
                  <a:srgbClr val="FFFFFF"/>
                </a:solidFill>
              </a:rPr>
              <a:t>2022/23</a:t>
            </a:r>
          </a:p>
          <a:p>
            <a:pPr lvl="2"/>
            <a:r>
              <a:rPr lang="et-EE" sz="5500" dirty="0">
                <a:solidFill>
                  <a:srgbClr val="FFFFFF"/>
                </a:solidFill>
              </a:rPr>
              <a:t>40% päev</a:t>
            </a:r>
          </a:p>
          <a:p>
            <a:pPr lvl="2"/>
            <a:r>
              <a:rPr lang="et-EE" sz="5500" dirty="0">
                <a:solidFill>
                  <a:srgbClr val="FFFFFF"/>
                </a:solidFill>
              </a:rPr>
              <a:t>60% öö</a:t>
            </a:r>
          </a:p>
          <a:p>
            <a:pPr marL="457200" lvl="1" indent="0">
              <a:buNone/>
            </a:pPr>
            <a:endParaRPr lang="et-EE" sz="8600" dirty="0">
              <a:solidFill>
                <a:srgbClr val="FFFFFF"/>
              </a:solidFill>
            </a:endParaRPr>
          </a:p>
          <a:p>
            <a:pPr lvl="1"/>
            <a:r>
              <a:rPr lang="et-EE" sz="5500" dirty="0">
                <a:solidFill>
                  <a:srgbClr val="FFFFFF"/>
                </a:solidFill>
              </a:rPr>
              <a:t>2023/24</a:t>
            </a:r>
          </a:p>
          <a:p>
            <a:pPr lvl="2"/>
            <a:r>
              <a:rPr lang="et-EE" sz="5500" dirty="0">
                <a:solidFill>
                  <a:srgbClr val="FFFFFF"/>
                </a:solidFill>
              </a:rPr>
              <a:t>12% päev </a:t>
            </a:r>
          </a:p>
          <a:p>
            <a:pPr lvl="2"/>
            <a:r>
              <a:rPr lang="et-EE" sz="5500" dirty="0">
                <a:solidFill>
                  <a:srgbClr val="FFFFFF"/>
                </a:solidFill>
              </a:rPr>
              <a:t>88% öö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5952779-9327-CDEF-87A6-619F79AFC127}"/>
              </a:ext>
            </a:extLst>
          </p:cNvPr>
          <p:cNvSpPr txBox="1">
            <a:spLocks/>
          </p:cNvSpPr>
          <p:nvPr/>
        </p:nvSpPr>
        <p:spPr>
          <a:xfrm>
            <a:off x="202040" y="149012"/>
            <a:ext cx="3959269" cy="11043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t-EE" sz="3200" dirty="0">
                <a:solidFill>
                  <a:srgbClr val="EBEBEB"/>
                </a:solidFill>
              </a:rPr>
              <a:t>Näidismaja „Jäämari hoone“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F90F21-91BC-693C-A01F-64064B967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848" y="1733998"/>
            <a:ext cx="6955230" cy="372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44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t-E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t-E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6A788E8-55D0-17BC-CBB7-86F5502E5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47695"/>
            <a:ext cx="4449036" cy="2816013"/>
          </a:xfrm>
        </p:spPr>
        <p:txBody>
          <a:bodyPr>
            <a:normAutofit/>
          </a:bodyPr>
          <a:lstStyle/>
          <a:p>
            <a:r>
              <a:rPr lang="et-EE" sz="3200" dirty="0">
                <a:solidFill>
                  <a:srgbClr val="FFFFFF"/>
                </a:solidFill>
              </a:rPr>
              <a:t>Vahe hinnas</a:t>
            </a:r>
          </a:p>
          <a:p>
            <a:pPr lvl="1"/>
            <a:r>
              <a:rPr lang="et-EE" sz="2400" dirty="0">
                <a:solidFill>
                  <a:srgbClr val="FFFFFF"/>
                </a:solidFill>
              </a:rPr>
              <a:t>OST päev	2,5x odavam</a:t>
            </a:r>
          </a:p>
          <a:p>
            <a:pPr lvl="1"/>
            <a:r>
              <a:rPr lang="et-EE" sz="2400" dirty="0">
                <a:solidFill>
                  <a:srgbClr val="FFFFFF"/>
                </a:solidFill>
              </a:rPr>
              <a:t>OST öö		3,3x odavam</a:t>
            </a:r>
          </a:p>
          <a:p>
            <a:pPr lvl="1"/>
            <a:r>
              <a:rPr lang="et-EE" sz="2400" dirty="0">
                <a:solidFill>
                  <a:srgbClr val="FFFFFF"/>
                </a:solidFill>
              </a:rPr>
              <a:t>Müük   		2,9x kallim</a:t>
            </a:r>
          </a:p>
          <a:p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5952779-9327-CDEF-87A6-619F79AFC127}"/>
              </a:ext>
            </a:extLst>
          </p:cNvPr>
          <p:cNvSpPr txBox="1">
            <a:spLocks/>
          </p:cNvSpPr>
          <p:nvPr/>
        </p:nvSpPr>
        <p:spPr>
          <a:xfrm>
            <a:off x="202040" y="149012"/>
            <a:ext cx="3959269" cy="11043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t-EE" sz="3200" dirty="0">
                <a:solidFill>
                  <a:srgbClr val="EBEBEB"/>
                </a:solidFill>
              </a:rPr>
              <a:t>Näidismaja „Jäämari hoone“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2EB329-FB1E-709C-415C-06FA4E622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913" y="1613756"/>
            <a:ext cx="6711723" cy="370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72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t-E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t-E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6A788E8-55D0-17BC-CBB7-86F5502E5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59" y="2112265"/>
            <a:ext cx="4164630" cy="4197096"/>
          </a:xfrm>
        </p:spPr>
        <p:txBody>
          <a:bodyPr>
            <a:normAutofit fontScale="92500" lnSpcReduction="20000"/>
          </a:bodyPr>
          <a:lstStyle/>
          <a:p>
            <a:r>
              <a:rPr lang="et-EE" sz="3200" dirty="0">
                <a:solidFill>
                  <a:srgbClr val="FFFFFF"/>
                </a:solidFill>
              </a:rPr>
              <a:t>Kokkuhoid</a:t>
            </a:r>
          </a:p>
          <a:p>
            <a:pPr lvl="1"/>
            <a:r>
              <a:rPr lang="et-EE" sz="2400" dirty="0">
                <a:solidFill>
                  <a:srgbClr val="FFFFFF"/>
                </a:solidFill>
              </a:rPr>
              <a:t>Kuus 713€</a:t>
            </a:r>
          </a:p>
          <a:p>
            <a:pPr lvl="1"/>
            <a:r>
              <a:rPr lang="et-EE" sz="2400" dirty="0">
                <a:solidFill>
                  <a:srgbClr val="FFFFFF"/>
                </a:solidFill>
              </a:rPr>
              <a:t>Aastas 8556€</a:t>
            </a:r>
          </a:p>
          <a:p>
            <a:pPr lvl="1"/>
            <a:endParaRPr lang="et-EE" sz="2400" dirty="0">
              <a:solidFill>
                <a:srgbClr val="FFFFFF"/>
              </a:solidFill>
            </a:endParaRPr>
          </a:p>
          <a:p>
            <a:r>
              <a:rPr lang="et-EE" sz="3000" dirty="0">
                <a:solidFill>
                  <a:srgbClr val="FFFFFF"/>
                </a:solidFill>
              </a:rPr>
              <a:t>Eesmärk</a:t>
            </a:r>
            <a:endParaRPr lang="et-EE" sz="2800" dirty="0">
              <a:solidFill>
                <a:srgbClr val="FFFFFF"/>
              </a:solidFill>
            </a:endParaRPr>
          </a:p>
          <a:p>
            <a:pPr lvl="1"/>
            <a:r>
              <a:rPr lang="et-EE" sz="2200" dirty="0">
                <a:solidFill>
                  <a:srgbClr val="FFFFFF"/>
                </a:solidFill>
              </a:rPr>
              <a:t>Saavutada</a:t>
            </a:r>
            <a:r>
              <a:rPr lang="et-EE" sz="2600" dirty="0">
                <a:solidFill>
                  <a:srgbClr val="FFFFFF"/>
                </a:solidFill>
              </a:rPr>
              <a:t> </a:t>
            </a:r>
            <a:r>
              <a:rPr lang="et-EE" sz="2200" dirty="0">
                <a:solidFill>
                  <a:srgbClr val="FFFFFF"/>
                </a:solidFill>
              </a:rPr>
              <a:t>0 € energiakulu</a:t>
            </a:r>
            <a:r>
              <a:rPr lang="et-EE" sz="2600" dirty="0">
                <a:solidFill>
                  <a:srgbClr val="FFFFFF"/>
                </a:solidFill>
              </a:rPr>
              <a:t> </a:t>
            </a:r>
            <a:r>
              <a:rPr lang="et-EE" sz="2200" dirty="0">
                <a:solidFill>
                  <a:srgbClr val="FFFFFF"/>
                </a:solidFill>
              </a:rPr>
              <a:t>aastaringselt</a:t>
            </a:r>
          </a:p>
          <a:p>
            <a:pPr lvl="1"/>
            <a:endParaRPr lang="et-EE" sz="2200" dirty="0">
              <a:solidFill>
                <a:srgbClr val="FFFFFF"/>
              </a:solidFill>
            </a:endParaRPr>
          </a:p>
          <a:p>
            <a:r>
              <a:rPr lang="et-EE" sz="2800" dirty="0">
                <a:solidFill>
                  <a:srgbClr val="FFFFFF"/>
                </a:solidFill>
              </a:rPr>
              <a:t>Voolukatkestused</a:t>
            </a:r>
          </a:p>
          <a:p>
            <a:pPr lvl="1"/>
            <a:r>
              <a:rPr lang="et-EE" sz="2600" dirty="0">
                <a:solidFill>
                  <a:srgbClr val="FFFFFF"/>
                </a:solidFill>
              </a:rPr>
              <a:t>~5 ööpäeva</a:t>
            </a:r>
          </a:p>
          <a:p>
            <a:pPr lvl="1"/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5952779-9327-CDEF-87A6-619F79AFC127}"/>
              </a:ext>
            </a:extLst>
          </p:cNvPr>
          <p:cNvSpPr txBox="1">
            <a:spLocks/>
          </p:cNvSpPr>
          <p:nvPr/>
        </p:nvSpPr>
        <p:spPr>
          <a:xfrm>
            <a:off x="202040" y="149012"/>
            <a:ext cx="3959269" cy="11043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t-EE" sz="3200" dirty="0">
                <a:solidFill>
                  <a:srgbClr val="EBEBEB"/>
                </a:solidFill>
              </a:rPr>
              <a:t>Näidismaja „Jäämari hoone“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A55151-7D3B-4D2E-55EE-1C7F8FA4B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73" y="1442374"/>
            <a:ext cx="7401958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60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t-E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t-E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6A788E8-55D0-17BC-CBB7-86F5502E5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40" y="2120349"/>
            <a:ext cx="4305542" cy="4061668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chemeClr val="bg1"/>
                </a:solidFill>
              </a:rPr>
              <a:t>Investeering ~35000</a:t>
            </a:r>
          </a:p>
          <a:p>
            <a:pPr lvl="1"/>
            <a:r>
              <a:rPr lang="et-EE" dirty="0">
                <a:solidFill>
                  <a:schemeClr val="bg1"/>
                </a:solidFill>
              </a:rPr>
              <a:t>Paneelid, inverter, paigaldus ~20 000</a:t>
            </a:r>
          </a:p>
          <a:p>
            <a:pPr lvl="1"/>
            <a:r>
              <a:rPr lang="et-EE" dirty="0">
                <a:solidFill>
                  <a:schemeClr val="bg1"/>
                </a:solidFill>
              </a:rPr>
              <a:t>Akud, paigaldus ~15 000</a:t>
            </a:r>
          </a:p>
          <a:p>
            <a:pPr lvl="1"/>
            <a:endParaRPr lang="et-EE" dirty="0">
              <a:solidFill>
                <a:schemeClr val="bg1"/>
              </a:solidFill>
            </a:endParaRPr>
          </a:p>
          <a:p>
            <a:r>
              <a:rPr lang="et-EE" dirty="0">
                <a:solidFill>
                  <a:schemeClr val="bg1"/>
                </a:solidFill>
              </a:rPr>
              <a:t>Aastane kokkuhoid ~8 500</a:t>
            </a:r>
          </a:p>
          <a:p>
            <a:endParaRPr lang="et-EE" dirty="0">
              <a:solidFill>
                <a:schemeClr val="bg1"/>
              </a:solidFill>
            </a:endParaRPr>
          </a:p>
          <a:p>
            <a:r>
              <a:rPr lang="et-EE" dirty="0">
                <a:solidFill>
                  <a:schemeClr val="bg1"/>
                </a:solidFill>
              </a:rPr>
              <a:t>Tasuvus ~4 aastat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5952779-9327-CDEF-87A6-619F79AFC127}"/>
              </a:ext>
            </a:extLst>
          </p:cNvPr>
          <p:cNvSpPr txBox="1">
            <a:spLocks/>
          </p:cNvSpPr>
          <p:nvPr/>
        </p:nvSpPr>
        <p:spPr>
          <a:xfrm>
            <a:off x="202040" y="149012"/>
            <a:ext cx="3959269" cy="11043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t-EE" sz="3200" dirty="0">
                <a:solidFill>
                  <a:srgbClr val="EBEBEB"/>
                </a:solidFill>
              </a:rPr>
              <a:t>Näidismaja „Jäämari hoone“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23FA6B-9F56-8FBA-4798-63A4D228F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696" y="1380746"/>
            <a:ext cx="5658640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93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DA841-B97A-7597-D351-3AD34ED69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Pime aeg</a:t>
            </a:r>
          </a:p>
        </p:txBody>
      </p:sp>
      <p:sp>
        <p:nvSpPr>
          <p:cNvPr id="42" name="Content Placeholder 12">
            <a:extLst>
              <a:ext uri="{FF2B5EF4-FFF2-40B4-BE49-F238E27FC236}">
                <a16:creationId xmlns:a16="http://schemas.microsoft.com/office/drawing/2014/main" id="{8D288339-5907-8906-3371-2C1EE546A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47695"/>
            <a:ext cx="4892040" cy="3067305"/>
          </a:xfrm>
        </p:spPr>
        <p:txBody>
          <a:bodyPr>
            <a:normAutofit/>
          </a:bodyPr>
          <a:lstStyle/>
          <a:p>
            <a:r>
              <a:rPr lang="et-EE" sz="2800" dirty="0">
                <a:solidFill>
                  <a:srgbClr val="FFFFFF"/>
                </a:solidFill>
              </a:rPr>
              <a:t>Aku+MyGrid talvel</a:t>
            </a:r>
          </a:p>
          <a:p>
            <a:pPr lvl="1"/>
            <a:r>
              <a:rPr lang="et-EE" sz="2000" dirty="0">
                <a:solidFill>
                  <a:srgbClr val="FFFFFF"/>
                </a:solidFill>
              </a:rPr>
              <a:t>+5 kuud aastas inverter/akud töötavad (+ 40%)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027F813-CC24-FAB5-FC34-233CA72E7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608" y="1253403"/>
            <a:ext cx="6754168" cy="219105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D7D118D-373C-019D-6B93-3BA340CE1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608" y="4181347"/>
            <a:ext cx="6754168" cy="2191056"/>
          </a:xfrm>
          <a:prstGeom prst="rect">
            <a:avLst/>
          </a:prstGeom>
        </p:spPr>
      </p:pic>
      <p:sp>
        <p:nvSpPr>
          <p:cNvPr id="45" name="Arrow: Down 44">
            <a:extLst>
              <a:ext uri="{FF2B5EF4-FFF2-40B4-BE49-F238E27FC236}">
                <a16:creationId xmlns:a16="http://schemas.microsoft.com/office/drawing/2014/main" id="{8D45EA06-D064-0891-E8B3-4E5E2F3D5B9D}"/>
              </a:ext>
            </a:extLst>
          </p:cNvPr>
          <p:cNvSpPr/>
          <p:nvPr/>
        </p:nvSpPr>
        <p:spPr>
          <a:xfrm>
            <a:off x="6096000" y="4023607"/>
            <a:ext cx="424872" cy="1348509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2D4281DF-5F60-C50E-C8A9-05665B4B74F1}"/>
              </a:ext>
            </a:extLst>
          </p:cNvPr>
          <p:cNvSpPr/>
          <p:nvPr/>
        </p:nvSpPr>
        <p:spPr>
          <a:xfrm>
            <a:off x="11012424" y="3928366"/>
            <a:ext cx="424872" cy="1348509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02313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DA841-B97A-7597-D351-3AD34ED69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Kuhu liigume edasi?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59D3F2-3BF6-6CA6-5204-B7FC424C9C2C}"/>
              </a:ext>
            </a:extLst>
          </p:cNvPr>
          <p:cNvSpPr/>
          <p:nvPr/>
        </p:nvSpPr>
        <p:spPr>
          <a:xfrm>
            <a:off x="5139296" y="5146283"/>
            <a:ext cx="1505540" cy="120032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NORD</a:t>
            </a:r>
          </a:p>
          <a:p>
            <a:pPr algn="ctr"/>
            <a:r>
              <a:rPr lang="et-EE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POOL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405108-A1BC-5DF5-9AEA-65A6757081DE}"/>
              </a:ext>
            </a:extLst>
          </p:cNvPr>
          <p:cNvSpPr/>
          <p:nvPr/>
        </p:nvSpPr>
        <p:spPr>
          <a:xfrm>
            <a:off x="7134280" y="5146283"/>
            <a:ext cx="1984839" cy="120032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Aku-</a:t>
            </a:r>
          </a:p>
          <a:p>
            <a:pPr algn="ctr"/>
            <a:r>
              <a:rPr lang="et-EE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pangad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01553E-5102-E908-B2BE-A333E1065B44}"/>
              </a:ext>
            </a:extLst>
          </p:cNvPr>
          <p:cNvSpPr/>
          <p:nvPr/>
        </p:nvSpPr>
        <p:spPr>
          <a:xfrm>
            <a:off x="430487" y="5146284"/>
            <a:ext cx="1872629" cy="120032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Sofar</a:t>
            </a:r>
          </a:p>
          <a:p>
            <a:pPr algn="ctr"/>
            <a:r>
              <a:rPr lang="et-EE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Inverter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C3829A-50ED-6375-B5E4-9A3F2E25AC68}"/>
              </a:ext>
            </a:extLst>
          </p:cNvPr>
          <p:cNvSpPr/>
          <p:nvPr/>
        </p:nvSpPr>
        <p:spPr>
          <a:xfrm>
            <a:off x="9574696" y="5146286"/>
            <a:ext cx="2186817" cy="120032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Päikese-</a:t>
            </a:r>
          </a:p>
          <a:p>
            <a:pPr algn="ctr"/>
            <a:r>
              <a:rPr lang="et-EE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paneelid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9A82A44-0717-A679-6C70-32E6B3B565D7}"/>
              </a:ext>
            </a:extLst>
          </p:cNvPr>
          <p:cNvCxnSpPr>
            <a:cxnSpLocks/>
          </p:cNvCxnSpPr>
          <p:nvPr/>
        </p:nvCxnSpPr>
        <p:spPr>
          <a:xfrm flipH="1" flipV="1">
            <a:off x="9058217" y="3928176"/>
            <a:ext cx="1258601" cy="824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D0D2E2D-65AB-26B8-A7DB-B58397B1C6A6}"/>
              </a:ext>
            </a:extLst>
          </p:cNvPr>
          <p:cNvCxnSpPr>
            <a:cxnSpLocks/>
          </p:cNvCxnSpPr>
          <p:nvPr/>
        </p:nvCxnSpPr>
        <p:spPr>
          <a:xfrm flipH="1">
            <a:off x="3774349" y="4009309"/>
            <a:ext cx="737982" cy="872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FDA3E45-EAAE-AF10-193D-7FF66D5EA699}"/>
              </a:ext>
            </a:extLst>
          </p:cNvPr>
          <p:cNvCxnSpPr>
            <a:cxnSpLocks/>
          </p:cNvCxnSpPr>
          <p:nvPr/>
        </p:nvCxnSpPr>
        <p:spPr>
          <a:xfrm>
            <a:off x="7481964" y="4052710"/>
            <a:ext cx="726253" cy="896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7D507EF-30FF-1062-2613-6580D6E316DA}"/>
              </a:ext>
            </a:extLst>
          </p:cNvPr>
          <p:cNvCxnSpPr>
            <a:cxnSpLocks/>
          </p:cNvCxnSpPr>
          <p:nvPr/>
        </p:nvCxnSpPr>
        <p:spPr>
          <a:xfrm flipH="1">
            <a:off x="1808922" y="3841474"/>
            <a:ext cx="1371600" cy="10618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89670D4-3376-F650-976F-85840775E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349" y="2241204"/>
            <a:ext cx="4584313" cy="14235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633CDD2-41F4-F8AA-A9FA-1885132FE5E0}"/>
              </a:ext>
            </a:extLst>
          </p:cNvPr>
          <p:cNvSpPr/>
          <p:nvPr/>
        </p:nvSpPr>
        <p:spPr>
          <a:xfrm>
            <a:off x="2847379" y="5151041"/>
            <a:ext cx="1688283" cy="120032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Elektri-</a:t>
            </a:r>
          </a:p>
          <a:p>
            <a:pPr algn="ctr"/>
            <a:r>
              <a:rPr lang="et-EE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võrk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05A6F3-8AA1-A4B9-8682-B8A5FD998EAC}"/>
              </a:ext>
            </a:extLst>
          </p:cNvPr>
          <p:cNvCxnSpPr>
            <a:cxnSpLocks/>
          </p:cNvCxnSpPr>
          <p:nvPr/>
        </p:nvCxnSpPr>
        <p:spPr>
          <a:xfrm>
            <a:off x="5906854" y="3928176"/>
            <a:ext cx="0" cy="9624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B0E64B61-7E08-A534-9E6A-AAE5FAF4F327}"/>
              </a:ext>
            </a:extLst>
          </p:cNvPr>
          <p:cNvSpPr/>
          <p:nvPr/>
        </p:nvSpPr>
        <p:spPr>
          <a:xfrm>
            <a:off x="206916" y="5146283"/>
            <a:ext cx="2287806" cy="120032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Uued</a:t>
            </a:r>
          </a:p>
          <a:p>
            <a:pPr algn="ctr"/>
            <a:r>
              <a:rPr lang="et-EE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Inverterid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2B7EBA-2800-BE5D-CE52-049346A327CA}"/>
              </a:ext>
            </a:extLst>
          </p:cNvPr>
          <p:cNvSpPr/>
          <p:nvPr/>
        </p:nvSpPr>
        <p:spPr>
          <a:xfrm>
            <a:off x="237284" y="2850277"/>
            <a:ext cx="2385884" cy="64633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Hz Turg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6F34D6-3905-48D3-BBFF-F176315606DF}"/>
              </a:ext>
            </a:extLst>
          </p:cNvPr>
          <p:cNvSpPr/>
          <p:nvPr/>
        </p:nvSpPr>
        <p:spPr>
          <a:xfrm>
            <a:off x="9574696" y="2467878"/>
            <a:ext cx="2186817" cy="120032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Kliima+</a:t>
            </a:r>
          </a:p>
          <a:p>
            <a:pPr algn="ctr"/>
            <a:r>
              <a:rPr lang="et-EE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boilerid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208E23-3DCE-BC3F-1F84-F04A94D80D80}"/>
              </a:ext>
            </a:extLst>
          </p:cNvPr>
          <p:cNvCxnSpPr>
            <a:cxnSpLocks/>
          </p:cNvCxnSpPr>
          <p:nvPr/>
        </p:nvCxnSpPr>
        <p:spPr>
          <a:xfrm flipH="1">
            <a:off x="2791636" y="3173442"/>
            <a:ext cx="681532" cy="132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4F6C28-44F2-EAB9-C040-316437D90658}"/>
              </a:ext>
            </a:extLst>
          </p:cNvPr>
          <p:cNvCxnSpPr>
            <a:cxnSpLocks/>
          </p:cNvCxnSpPr>
          <p:nvPr/>
        </p:nvCxnSpPr>
        <p:spPr>
          <a:xfrm flipH="1">
            <a:off x="8625913" y="3054793"/>
            <a:ext cx="681532" cy="132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53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AC495-3251-75A1-8BB7-34243B47F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MyGrid kasutajad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68844F-B1B1-4215-AFC9-65807B44DB33}"/>
              </a:ext>
            </a:extLst>
          </p:cNvPr>
          <p:cNvSpPr txBox="1">
            <a:spLocks/>
          </p:cNvSpPr>
          <p:nvPr/>
        </p:nvSpPr>
        <p:spPr>
          <a:xfrm>
            <a:off x="1086678" y="2093844"/>
            <a:ext cx="9067991" cy="43789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t-EE" sz="2400" dirty="0"/>
              <a:t>Kasutajaid</a:t>
            </a:r>
          </a:p>
          <a:p>
            <a:pPr lvl="1"/>
            <a:r>
              <a:rPr lang="et-EE" sz="2200" dirty="0"/>
              <a:t>70+</a:t>
            </a:r>
          </a:p>
          <a:p>
            <a:r>
              <a:rPr lang="et-EE" sz="2400" dirty="0"/>
              <a:t>Riigid</a:t>
            </a:r>
          </a:p>
          <a:p>
            <a:pPr lvl="1"/>
            <a:r>
              <a:rPr lang="et-EE" sz="2000" dirty="0"/>
              <a:t>Eesti</a:t>
            </a:r>
          </a:p>
          <a:p>
            <a:pPr lvl="1"/>
            <a:r>
              <a:rPr lang="et-EE" sz="2000" dirty="0"/>
              <a:t>Holland</a:t>
            </a:r>
          </a:p>
          <a:p>
            <a:pPr lvl="1"/>
            <a:r>
              <a:rPr lang="et-EE" sz="2000" dirty="0"/>
              <a:t>Soome</a:t>
            </a:r>
          </a:p>
          <a:p>
            <a:pPr lvl="1"/>
            <a:r>
              <a:rPr lang="et-EE" sz="2000" dirty="0"/>
              <a:t>Rootsi</a:t>
            </a:r>
            <a:endParaRPr lang="et-EE" sz="2400" dirty="0"/>
          </a:p>
          <a:p>
            <a:r>
              <a:rPr lang="et-EE" sz="2400" dirty="0"/>
              <a:t>Juhitav võimsus</a:t>
            </a:r>
          </a:p>
          <a:p>
            <a:pPr lvl="1"/>
            <a:r>
              <a:rPr lang="et-EE" dirty="0"/>
              <a:t>3 Mw/h akusid</a:t>
            </a:r>
          </a:p>
          <a:p>
            <a:pPr lvl="1"/>
            <a:r>
              <a:rPr lang="et-EE" dirty="0"/>
              <a:t>1 Mw/h peale/maha laadimist</a:t>
            </a:r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8E3E5EBB-3070-6594-1DA8-E6DB86B51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30" y="2950195"/>
            <a:ext cx="4584313" cy="142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1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AC495-3251-75A1-8BB7-34243B47F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Miks oli vaja MyGrid’i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71454-81EC-C852-1DB2-821B735A9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509568" cy="4195481"/>
          </a:xfrm>
        </p:spPr>
        <p:txBody>
          <a:bodyPr/>
          <a:lstStyle/>
          <a:p>
            <a:r>
              <a:rPr lang="et-EE" dirty="0"/>
              <a:t>2022 oli päikesepaneelidel suured kasumid / tarbijatel vastupidiselt suured kulud</a:t>
            </a:r>
          </a:p>
          <a:p>
            <a:r>
              <a:rPr lang="et-EE" dirty="0"/>
              <a:t>2023 paljud paigaldasid paneele, k.a Jäämari (sai siduda ka hoone valmisega)</a:t>
            </a:r>
          </a:p>
          <a:p>
            <a:r>
              <a:rPr lang="et-EE" dirty="0"/>
              <a:t>2023 Tulemuseks turumajanduse „nähtamatu käsi“ mis viis hinnad negatiivseks</a:t>
            </a:r>
          </a:p>
          <a:p>
            <a:r>
              <a:rPr lang="et-EE" dirty="0"/>
              <a:t>Pideva kahjumi vältimiseks tuli iga päev manuaalselt müüki piirata</a:t>
            </a:r>
          </a:p>
          <a:p>
            <a:r>
              <a:rPr lang="et-EE" dirty="0"/>
              <a:t>Turul ei olnud ühtegi lahendust, mis automaatselt PV tootlust negatiivse hinnaga piiraks</a:t>
            </a:r>
          </a:p>
          <a:p>
            <a:r>
              <a:rPr lang="et-EE" dirty="0"/>
              <a:t>Seega tuli luua ise!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40ED69-3C8B-08A8-D527-5D8270B4F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168" y="4391626"/>
            <a:ext cx="2926080" cy="222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11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AC495-3251-75A1-8BB7-34243B47F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5187761" cy="940176"/>
          </a:xfrm>
        </p:spPr>
        <p:txBody>
          <a:bodyPr/>
          <a:lstStyle/>
          <a:p>
            <a:r>
              <a:rPr lang="et-EE" dirty="0"/>
              <a:t>Kui on huvi liituda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68844F-B1B1-4215-AFC9-65807B44DB33}"/>
              </a:ext>
            </a:extLst>
          </p:cNvPr>
          <p:cNvSpPr txBox="1">
            <a:spLocks/>
          </p:cNvSpPr>
          <p:nvPr/>
        </p:nvSpPr>
        <p:spPr>
          <a:xfrm>
            <a:off x="464885" y="2093845"/>
            <a:ext cx="5187761" cy="2286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t-EE" sz="2400" dirty="0"/>
              <a:t>TuulBox</a:t>
            </a:r>
          </a:p>
          <a:p>
            <a:pPr lvl="1"/>
            <a:r>
              <a:rPr lang="et-EE" sz="2200" dirty="0"/>
              <a:t>150€ +km</a:t>
            </a:r>
          </a:p>
          <a:p>
            <a:r>
              <a:rPr lang="et-EE" sz="2400" dirty="0"/>
              <a:t>Tarkvara kuumaks alla 100kwh</a:t>
            </a:r>
          </a:p>
          <a:p>
            <a:pPr lvl="1"/>
            <a:r>
              <a:rPr lang="et-EE" sz="2000" dirty="0"/>
              <a:t>2€ +km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F453A-BCCB-D73E-0DC6-D808EC3DA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36" y="2322431"/>
            <a:ext cx="4322618" cy="4390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35C43E-185D-1A06-C946-94A736E66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252" y="3789607"/>
            <a:ext cx="1774971" cy="26831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96F8A7-54B5-2AFA-5093-A9F67C9A2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3907" y="1392894"/>
            <a:ext cx="2185360" cy="268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28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43B75F7-40AC-D9E7-07BA-FB6302491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690648"/>
            <a:ext cx="8825660" cy="1114097"/>
          </a:xfrm>
        </p:spPr>
        <p:txBody>
          <a:bodyPr/>
          <a:lstStyle/>
          <a:p>
            <a:pPr algn="ctr"/>
            <a:r>
              <a:rPr lang="et-EE" dirty="0">
                <a:solidFill>
                  <a:schemeClr val="tx1"/>
                </a:solidFill>
              </a:rPr>
              <a:t>Tänan kuulamast!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25EAB511-60F6-611D-9648-9FFD0A1CB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3" y="4141076"/>
            <a:ext cx="10038563" cy="1975945"/>
          </a:xfrm>
        </p:spPr>
        <p:txBody>
          <a:bodyPr>
            <a:normAutofit/>
          </a:bodyPr>
          <a:lstStyle/>
          <a:p>
            <a:pPr algn="r"/>
            <a:r>
              <a:rPr lang="fi-FI" sz="2800" dirty="0" err="1"/>
              <a:t>Virgo</a:t>
            </a:r>
            <a:r>
              <a:rPr lang="fi-FI" sz="2800" dirty="0"/>
              <a:t> </a:t>
            </a:r>
            <a:r>
              <a:rPr lang="fi-FI" sz="2800" dirty="0" err="1"/>
              <a:t>Tuul</a:t>
            </a:r>
            <a:endParaRPr lang="fi-FI" sz="2800" dirty="0"/>
          </a:p>
          <a:p>
            <a:pPr algn="r"/>
            <a:r>
              <a:rPr lang="fi-FI" sz="2800" dirty="0"/>
              <a:t>+372 5196 7699</a:t>
            </a:r>
          </a:p>
          <a:p>
            <a:pPr algn="r"/>
            <a:r>
              <a:rPr lang="fi-FI" sz="2800" dirty="0"/>
              <a:t>info@jaamari.ee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5666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34D87-82AB-62F1-6FAF-539F58CC3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Mis on MyGrid?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B188C5-E954-9EBD-B02E-E01B8D08E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Tänaseks on MyGrid juba oluliselt nutikam abiline, mis aitab optimeerida oluliselt energiakulusid</a:t>
            </a:r>
          </a:p>
          <a:p>
            <a:r>
              <a:rPr lang="et-EE" dirty="0"/>
              <a:t>Oskab 1kw elektrist läbi tehingute kordades rohkem elektrit luua</a:t>
            </a:r>
          </a:p>
          <a:p>
            <a:r>
              <a:rPr lang="et-EE" dirty="0"/>
              <a:t>Juhib elektrit nutikalt tootjate, salvestajate ja tarbijate vahel, pidevalt kasu maksimeerides</a:t>
            </a:r>
          </a:p>
          <a:p>
            <a:r>
              <a:rPr lang="et-EE" dirty="0"/>
              <a:t>Ei müü elektrit võrku kahjumliku hinnaga</a:t>
            </a:r>
          </a:p>
          <a:p>
            <a:r>
              <a:rPr lang="et-EE" dirty="0"/>
              <a:t>Võtab arvesse 15+ muutujat parima plaani arvutamiseks</a:t>
            </a:r>
          </a:p>
          <a:p>
            <a:r>
              <a:rPr lang="et-EE" dirty="0"/>
              <a:t>On loodud olema automaatne</a:t>
            </a:r>
          </a:p>
          <a:p>
            <a:pPr lvl="1"/>
            <a:r>
              <a:rPr lang="et-EE" dirty="0"/>
              <a:t>Kuid sisaldab endas ka täielikku manuaaljuhtimise võimekust</a:t>
            </a:r>
          </a:p>
          <a:p>
            <a:r>
              <a:rPr lang="et-EE" dirty="0"/>
              <a:t>MyGrid ei saa kunagi valmis, vaid areneb pidevalt läbi vajaduste</a:t>
            </a:r>
          </a:p>
        </p:txBody>
      </p:sp>
    </p:spTree>
    <p:extLst>
      <p:ext uri="{BB962C8B-B14F-4D97-AF65-F5344CB8AC3E}">
        <p14:creationId xmlns:p14="http://schemas.microsoft.com/office/powerpoint/2010/main" val="333949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DA841-B97A-7597-D351-3AD34ED69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4840289" cy="1061830"/>
          </a:xfrm>
        </p:spPr>
        <p:txBody>
          <a:bodyPr/>
          <a:lstStyle/>
          <a:p>
            <a:r>
              <a:rPr lang="et-EE" dirty="0"/>
              <a:t>Mida juhib täna?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59D3F2-3BF6-6CA6-5204-B7FC424C9C2C}"/>
              </a:ext>
            </a:extLst>
          </p:cNvPr>
          <p:cNvSpPr/>
          <p:nvPr/>
        </p:nvSpPr>
        <p:spPr>
          <a:xfrm>
            <a:off x="5139296" y="5146283"/>
            <a:ext cx="1505540" cy="120032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NORD</a:t>
            </a:r>
          </a:p>
          <a:p>
            <a:pPr algn="ctr"/>
            <a:r>
              <a:rPr lang="et-EE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POOL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405108-A1BC-5DF5-9AEA-65A6757081DE}"/>
              </a:ext>
            </a:extLst>
          </p:cNvPr>
          <p:cNvSpPr/>
          <p:nvPr/>
        </p:nvSpPr>
        <p:spPr>
          <a:xfrm>
            <a:off x="7134280" y="5146283"/>
            <a:ext cx="1984839" cy="120032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Aku-</a:t>
            </a:r>
          </a:p>
          <a:p>
            <a:pPr algn="ctr"/>
            <a:r>
              <a:rPr lang="et-EE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pangad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01553E-5102-E908-B2BE-A333E1065B44}"/>
              </a:ext>
            </a:extLst>
          </p:cNvPr>
          <p:cNvSpPr/>
          <p:nvPr/>
        </p:nvSpPr>
        <p:spPr>
          <a:xfrm>
            <a:off x="430487" y="5146284"/>
            <a:ext cx="1872629" cy="120032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Sofar</a:t>
            </a:r>
          </a:p>
          <a:p>
            <a:pPr algn="ctr"/>
            <a:r>
              <a:rPr lang="et-EE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Inverter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C3829A-50ED-6375-B5E4-9A3F2E25AC68}"/>
              </a:ext>
            </a:extLst>
          </p:cNvPr>
          <p:cNvSpPr/>
          <p:nvPr/>
        </p:nvSpPr>
        <p:spPr>
          <a:xfrm>
            <a:off x="9574696" y="5146286"/>
            <a:ext cx="2186817" cy="120032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Päikese-</a:t>
            </a:r>
          </a:p>
          <a:p>
            <a:pPr algn="ctr"/>
            <a:r>
              <a:rPr lang="et-EE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paneelid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9A82A44-0717-A679-6C70-32E6B3B565D7}"/>
              </a:ext>
            </a:extLst>
          </p:cNvPr>
          <p:cNvCxnSpPr>
            <a:cxnSpLocks/>
          </p:cNvCxnSpPr>
          <p:nvPr/>
        </p:nvCxnSpPr>
        <p:spPr>
          <a:xfrm flipH="1" flipV="1">
            <a:off x="9058217" y="3928176"/>
            <a:ext cx="1258601" cy="824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D0D2E2D-65AB-26B8-A7DB-B58397B1C6A6}"/>
              </a:ext>
            </a:extLst>
          </p:cNvPr>
          <p:cNvCxnSpPr>
            <a:cxnSpLocks/>
          </p:cNvCxnSpPr>
          <p:nvPr/>
        </p:nvCxnSpPr>
        <p:spPr>
          <a:xfrm flipH="1">
            <a:off x="3774349" y="4009309"/>
            <a:ext cx="737982" cy="872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FDA3E45-EAAE-AF10-193D-7FF66D5EA699}"/>
              </a:ext>
            </a:extLst>
          </p:cNvPr>
          <p:cNvCxnSpPr>
            <a:cxnSpLocks/>
          </p:cNvCxnSpPr>
          <p:nvPr/>
        </p:nvCxnSpPr>
        <p:spPr>
          <a:xfrm>
            <a:off x="7481964" y="4052710"/>
            <a:ext cx="726253" cy="896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7D507EF-30FF-1062-2613-6580D6E316DA}"/>
              </a:ext>
            </a:extLst>
          </p:cNvPr>
          <p:cNvCxnSpPr>
            <a:cxnSpLocks/>
          </p:cNvCxnSpPr>
          <p:nvPr/>
        </p:nvCxnSpPr>
        <p:spPr>
          <a:xfrm flipH="1">
            <a:off x="1808922" y="3841474"/>
            <a:ext cx="1371600" cy="10618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89670D4-3376-F650-976F-85840775E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349" y="2241204"/>
            <a:ext cx="4584313" cy="14235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633CDD2-41F4-F8AA-A9FA-1885132FE5E0}"/>
              </a:ext>
            </a:extLst>
          </p:cNvPr>
          <p:cNvSpPr/>
          <p:nvPr/>
        </p:nvSpPr>
        <p:spPr>
          <a:xfrm>
            <a:off x="2847379" y="5151041"/>
            <a:ext cx="1688283" cy="120032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Elektri-</a:t>
            </a:r>
          </a:p>
          <a:p>
            <a:pPr algn="ctr"/>
            <a:r>
              <a:rPr lang="et-EE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võrk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05A6F3-8AA1-A4B9-8682-B8A5FD998EAC}"/>
              </a:ext>
            </a:extLst>
          </p:cNvPr>
          <p:cNvCxnSpPr>
            <a:cxnSpLocks/>
          </p:cNvCxnSpPr>
          <p:nvPr/>
        </p:nvCxnSpPr>
        <p:spPr>
          <a:xfrm>
            <a:off x="5906854" y="3928176"/>
            <a:ext cx="0" cy="9624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30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2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AC495-3251-75A1-8BB7-34243B47F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Mis parameetreid MyGrid arvestab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68844F-B1B1-4215-AFC9-65807B44DB33}"/>
              </a:ext>
            </a:extLst>
          </p:cNvPr>
          <p:cNvSpPr txBox="1">
            <a:spLocks/>
          </p:cNvSpPr>
          <p:nvPr/>
        </p:nvSpPr>
        <p:spPr>
          <a:xfrm>
            <a:off x="1086678" y="1700784"/>
            <a:ext cx="9067991" cy="5157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t-EE" sz="2400" dirty="0"/>
              <a:t>Aku mahtuvus</a:t>
            </a:r>
          </a:p>
          <a:p>
            <a:r>
              <a:rPr lang="et-EE" sz="2400" dirty="0"/>
              <a:t>Aku Min / Max lubatud tase</a:t>
            </a:r>
          </a:p>
          <a:p>
            <a:r>
              <a:rPr lang="et-EE" sz="2400" dirty="0"/>
              <a:t>Akust müügil lisa puhver tase</a:t>
            </a:r>
          </a:p>
          <a:p>
            <a:r>
              <a:rPr lang="et-EE" sz="2400" dirty="0"/>
              <a:t>Laadimise kiirust päiksest</a:t>
            </a:r>
          </a:p>
          <a:p>
            <a:r>
              <a:rPr lang="et-EE" sz="2400" dirty="0"/>
              <a:t>Laadimise kiirus võrgust</a:t>
            </a:r>
          </a:p>
          <a:p>
            <a:r>
              <a:rPr lang="et-EE" sz="2400" dirty="0"/>
              <a:t>Müügi võimsus päikses</a:t>
            </a:r>
          </a:p>
          <a:p>
            <a:r>
              <a:rPr lang="et-EE" sz="2400" dirty="0"/>
              <a:t>Müügi võimsus akust</a:t>
            </a:r>
          </a:p>
          <a:p>
            <a:r>
              <a:rPr lang="et-EE" sz="2400" dirty="0"/>
              <a:t>Keskmine hoone tarbimine tunnis </a:t>
            </a:r>
          </a:p>
          <a:p>
            <a:pPr lvl="1"/>
            <a:r>
              <a:rPr lang="et-EE" sz="2200" dirty="0"/>
              <a:t>iga nädalapäev tunni täpsusega</a:t>
            </a:r>
          </a:p>
          <a:p>
            <a:r>
              <a:rPr lang="et-EE" sz="2400" dirty="0"/>
              <a:t>Ostu hind = NordPool + marginalid + võrk</a:t>
            </a:r>
          </a:p>
          <a:p>
            <a:r>
              <a:rPr lang="et-EE" sz="2400" dirty="0"/>
              <a:t>Müügihind =NordPool + marginalid</a:t>
            </a:r>
          </a:p>
          <a:p>
            <a:r>
              <a:rPr lang="et-EE" sz="2400" dirty="0"/>
              <a:t>Päeva öö marginalide eristamine</a:t>
            </a:r>
          </a:p>
          <a:p>
            <a:r>
              <a:rPr lang="et-EE" sz="2400" dirty="0"/>
              <a:t>Päiksest tekkiv energia </a:t>
            </a:r>
          </a:p>
          <a:p>
            <a:pPr lvl="1"/>
            <a:r>
              <a:rPr lang="et-EE" sz="2200" dirty="0"/>
              <a:t>Asukoha täpsusega</a:t>
            </a:r>
          </a:p>
          <a:p>
            <a:r>
              <a:rPr lang="et-EE" sz="2400" dirty="0"/>
              <a:t>Päikse tootluse muutus kuudes</a:t>
            </a:r>
          </a:p>
          <a:p>
            <a:r>
              <a:rPr lang="et-EE" sz="2400" dirty="0"/>
              <a:t>Kasutaja poolt määratud min. kasumit</a:t>
            </a:r>
          </a:p>
          <a:p>
            <a:r>
              <a:rPr lang="et-EE" sz="2400" dirty="0"/>
              <a:t>Enamus parameetreid on manipuleeritavad</a:t>
            </a:r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8E3E5EBB-3070-6594-1DA8-E6DB86B51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30" y="2950195"/>
            <a:ext cx="4584313" cy="142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99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DA841-B97A-7597-D351-3AD34ED69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MyGrid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083B08F-4286-FC7A-CB35-03BE34C5E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456" y="6327894"/>
            <a:ext cx="1124107" cy="66684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F0434AD0-D924-BAC6-72D8-5D730CFB46A4}"/>
              </a:ext>
            </a:extLst>
          </p:cNvPr>
          <p:cNvSpPr/>
          <p:nvPr/>
        </p:nvSpPr>
        <p:spPr>
          <a:xfrm>
            <a:off x="6736806" y="6209912"/>
            <a:ext cx="412003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Võrku müügi hind (sis. Kõiki kulusud)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DFB29-2E3D-9584-91B1-A972CAC61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626"/>
            <a:ext cx="12192000" cy="49347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BC41B5-88B6-010D-30B7-93F83CEF4C9C}"/>
              </a:ext>
            </a:extLst>
          </p:cNvPr>
          <p:cNvSpPr txBox="1"/>
          <p:nvPr/>
        </p:nvSpPr>
        <p:spPr>
          <a:xfrm rot="16200000">
            <a:off x="-228135" y="1830011"/>
            <a:ext cx="1102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>
                <a:solidFill>
                  <a:schemeClr val="bg1"/>
                </a:solidFill>
              </a:rPr>
              <a:t>Senti kw/h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950968-633F-A208-C7BB-944C6896C449}"/>
              </a:ext>
            </a:extLst>
          </p:cNvPr>
          <p:cNvSpPr txBox="1"/>
          <p:nvPr/>
        </p:nvSpPr>
        <p:spPr>
          <a:xfrm>
            <a:off x="5742432" y="3800854"/>
            <a:ext cx="1102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>
                <a:solidFill>
                  <a:schemeClr val="bg1"/>
                </a:solidFill>
              </a:rPr>
              <a:t>Kellaaeg</a:t>
            </a:r>
          </a:p>
        </p:txBody>
      </p:sp>
    </p:spTree>
    <p:extLst>
      <p:ext uri="{BB962C8B-B14F-4D97-AF65-F5344CB8AC3E}">
        <p14:creationId xmlns:p14="http://schemas.microsoft.com/office/powerpoint/2010/main" val="1747288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DA841-B97A-7597-D351-3AD34ED69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MyGrid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083B08F-4286-FC7A-CB35-03BE34C5E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456" y="6327894"/>
            <a:ext cx="1124107" cy="666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DAD7537-90C5-04FE-41E8-15029ABC0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929" y="5798497"/>
            <a:ext cx="1143160" cy="6668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2CB14979-8D06-BF13-83B0-B3F4B8FD7B4B}"/>
              </a:ext>
            </a:extLst>
          </p:cNvPr>
          <p:cNvSpPr/>
          <p:nvPr/>
        </p:nvSpPr>
        <p:spPr>
          <a:xfrm>
            <a:off x="6720408" y="5665672"/>
            <a:ext cx="39725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Võrgust ostu hind (sis. kõiki kulusid)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0434AD0-D924-BAC6-72D8-5D730CFB46A4}"/>
              </a:ext>
            </a:extLst>
          </p:cNvPr>
          <p:cNvSpPr/>
          <p:nvPr/>
        </p:nvSpPr>
        <p:spPr>
          <a:xfrm>
            <a:off x="6736806" y="6209912"/>
            <a:ext cx="412003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Võrku müügi hind (sis. Kõiki kulusud)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313CB4-E984-C942-42B6-235995A25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9370"/>
            <a:ext cx="12192000" cy="498146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0F7B496-F343-845A-07AC-D00BFEA72E86}"/>
              </a:ext>
            </a:extLst>
          </p:cNvPr>
          <p:cNvSpPr/>
          <p:nvPr/>
        </p:nvSpPr>
        <p:spPr>
          <a:xfrm>
            <a:off x="2944368" y="1504770"/>
            <a:ext cx="1435608" cy="140053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856835-E98A-BB63-AC1A-17EBAA8C082A}"/>
              </a:ext>
            </a:extLst>
          </p:cNvPr>
          <p:cNvSpPr txBox="1"/>
          <p:nvPr/>
        </p:nvSpPr>
        <p:spPr>
          <a:xfrm rot="16200000">
            <a:off x="-228135" y="1830011"/>
            <a:ext cx="1102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>
                <a:solidFill>
                  <a:schemeClr val="bg1"/>
                </a:solidFill>
              </a:rPr>
              <a:t>Senti kw/h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6FFDAA-EE46-BD2C-332C-F95AC7AC4969}"/>
              </a:ext>
            </a:extLst>
          </p:cNvPr>
          <p:cNvSpPr txBox="1"/>
          <p:nvPr/>
        </p:nvSpPr>
        <p:spPr>
          <a:xfrm>
            <a:off x="5742432" y="3800854"/>
            <a:ext cx="1102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>
                <a:solidFill>
                  <a:schemeClr val="bg1"/>
                </a:solidFill>
              </a:rPr>
              <a:t>Kellaaeg</a:t>
            </a:r>
          </a:p>
        </p:txBody>
      </p:sp>
    </p:spTree>
    <p:extLst>
      <p:ext uri="{BB962C8B-B14F-4D97-AF65-F5344CB8AC3E}">
        <p14:creationId xmlns:p14="http://schemas.microsoft.com/office/powerpoint/2010/main" val="63033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DA841-B97A-7597-D351-3AD34ED69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MyGrid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AF682ED-64FD-410D-E12A-BE13C435A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456" y="5238088"/>
            <a:ext cx="1162212" cy="762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83B08F-4286-FC7A-CB35-03BE34C5E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456" y="6327894"/>
            <a:ext cx="1124107" cy="666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DAD7537-90C5-04FE-41E8-15029ABC0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929" y="5798497"/>
            <a:ext cx="1143160" cy="66684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F99F6D4D-7466-8561-1519-9B3EBB2AD974}"/>
              </a:ext>
            </a:extLst>
          </p:cNvPr>
          <p:cNvSpPr/>
          <p:nvPr/>
        </p:nvSpPr>
        <p:spPr>
          <a:xfrm>
            <a:off x="6736806" y="5106129"/>
            <a:ext cx="28023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Päikese prognoos kW/h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B14979-8D06-BF13-83B0-B3F4B8FD7B4B}"/>
              </a:ext>
            </a:extLst>
          </p:cNvPr>
          <p:cNvSpPr/>
          <p:nvPr/>
        </p:nvSpPr>
        <p:spPr>
          <a:xfrm>
            <a:off x="6720408" y="5665672"/>
            <a:ext cx="39725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Võrgust ostu hind (sis. kõiki kulusid)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0434AD0-D924-BAC6-72D8-5D730CFB46A4}"/>
              </a:ext>
            </a:extLst>
          </p:cNvPr>
          <p:cNvSpPr/>
          <p:nvPr/>
        </p:nvSpPr>
        <p:spPr>
          <a:xfrm>
            <a:off x="6736806" y="6209912"/>
            <a:ext cx="412003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Võrku müügi hind (sis. Kõiki kulusud)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77BBAB-F897-F983-E97F-B002D9EC8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446"/>
            <a:ext cx="12192000" cy="49656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17C7F4-6229-17FB-4096-0F79D2225DC6}"/>
              </a:ext>
            </a:extLst>
          </p:cNvPr>
          <p:cNvSpPr txBox="1"/>
          <p:nvPr/>
        </p:nvSpPr>
        <p:spPr>
          <a:xfrm rot="16200000">
            <a:off x="-228135" y="1830011"/>
            <a:ext cx="1102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>
                <a:solidFill>
                  <a:schemeClr val="bg1"/>
                </a:solidFill>
              </a:rPr>
              <a:t>Senti kw/h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98808F-0B12-BAB0-2C25-96B9CDF128C7}"/>
              </a:ext>
            </a:extLst>
          </p:cNvPr>
          <p:cNvSpPr txBox="1"/>
          <p:nvPr/>
        </p:nvSpPr>
        <p:spPr>
          <a:xfrm>
            <a:off x="5742432" y="3800854"/>
            <a:ext cx="1102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>
                <a:solidFill>
                  <a:schemeClr val="bg1"/>
                </a:solidFill>
              </a:rPr>
              <a:t>Kellaaeg</a:t>
            </a:r>
          </a:p>
        </p:txBody>
      </p:sp>
    </p:spTree>
    <p:extLst>
      <p:ext uri="{BB962C8B-B14F-4D97-AF65-F5344CB8AC3E}">
        <p14:creationId xmlns:p14="http://schemas.microsoft.com/office/powerpoint/2010/main" val="37494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DA841-B97A-7597-D351-3AD34ED69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MyGrid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71CA93-7409-A132-047B-0DD4254E0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03" y="5176166"/>
            <a:ext cx="1162212" cy="2000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F2DF563-D925-63B5-F593-55F15E59F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03" y="5734461"/>
            <a:ext cx="1162212" cy="2000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AFEF084-C266-EB48-E6ED-0FB858EF7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03" y="6265972"/>
            <a:ext cx="1162212" cy="19052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2412EE55-88BC-61FD-EA16-C46988648ADD}"/>
              </a:ext>
            </a:extLst>
          </p:cNvPr>
          <p:cNvSpPr/>
          <p:nvPr/>
        </p:nvSpPr>
        <p:spPr>
          <a:xfrm>
            <a:off x="1501127" y="5081364"/>
            <a:ext cx="309411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Lae akut max võimsusega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C6991D7-5490-0F6F-C216-45E9CF2E69AA}"/>
              </a:ext>
            </a:extLst>
          </p:cNvPr>
          <p:cNvSpPr/>
          <p:nvPr/>
        </p:nvSpPr>
        <p:spPr>
          <a:xfrm>
            <a:off x="1520520" y="5654380"/>
            <a:ext cx="26164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Müü max võimsusega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212572-C719-F429-2AA6-C30462EACEB0}"/>
              </a:ext>
            </a:extLst>
          </p:cNvPr>
          <p:cNvSpPr/>
          <p:nvPr/>
        </p:nvSpPr>
        <p:spPr>
          <a:xfrm>
            <a:off x="1520520" y="6176569"/>
            <a:ext cx="352532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Kasuta akut vaid oma tarbeks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A8FE2C-B12B-1A95-FAF8-8E08BB709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28"/>
            <a:ext cx="12192000" cy="49540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9815E6-743C-8A9B-38D7-AEDE4EB7D6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9456" y="5238088"/>
            <a:ext cx="1162212" cy="76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E04B76-AEA6-5F33-657E-2221D5B879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9456" y="6327894"/>
            <a:ext cx="1124107" cy="666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B08731-878D-BFC9-F422-C967D6851C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9929" y="5798497"/>
            <a:ext cx="1143160" cy="666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FBE83C-8DC5-4330-9CDE-911EC902DC98}"/>
              </a:ext>
            </a:extLst>
          </p:cNvPr>
          <p:cNvSpPr/>
          <p:nvPr/>
        </p:nvSpPr>
        <p:spPr>
          <a:xfrm>
            <a:off x="6736806" y="5106129"/>
            <a:ext cx="28023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Päikese prognoos kW/h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840EB7-6A67-335C-FBE9-DE7ED5EF5E01}"/>
              </a:ext>
            </a:extLst>
          </p:cNvPr>
          <p:cNvSpPr/>
          <p:nvPr/>
        </p:nvSpPr>
        <p:spPr>
          <a:xfrm>
            <a:off x="6720408" y="5665672"/>
            <a:ext cx="39725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Võrgust ostu hind (sis. kõiki kulusid)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CC5200-AC4A-9D0A-C034-F7C1FEA273EB}"/>
              </a:ext>
            </a:extLst>
          </p:cNvPr>
          <p:cNvSpPr/>
          <p:nvPr/>
        </p:nvSpPr>
        <p:spPr>
          <a:xfrm>
            <a:off x="6736806" y="6209912"/>
            <a:ext cx="412003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Võrku müügi hind (sis. Kõiki kulusud)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647FA3A-3C64-2F51-54AF-2DF125DC838D}"/>
              </a:ext>
            </a:extLst>
          </p:cNvPr>
          <p:cNvCxnSpPr/>
          <p:nvPr/>
        </p:nvCxnSpPr>
        <p:spPr>
          <a:xfrm flipH="1">
            <a:off x="4251960" y="932688"/>
            <a:ext cx="960120" cy="9875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7C720C-8657-DAC0-66E9-C5925FDD2AE6}"/>
              </a:ext>
            </a:extLst>
          </p:cNvPr>
          <p:cNvCxnSpPr>
            <a:cxnSpLocks/>
          </p:cNvCxnSpPr>
          <p:nvPr/>
        </p:nvCxnSpPr>
        <p:spPr>
          <a:xfrm flipH="1">
            <a:off x="6199632" y="1069848"/>
            <a:ext cx="914400" cy="14813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AC972C7-270F-C8AD-4A2B-5427256B86FF}"/>
              </a:ext>
            </a:extLst>
          </p:cNvPr>
          <p:cNvSpPr txBox="1"/>
          <p:nvPr/>
        </p:nvSpPr>
        <p:spPr>
          <a:xfrm>
            <a:off x="5019235" y="495772"/>
            <a:ext cx="144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21,20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78B6BA-B280-B107-FEE4-7F348FC00BEC}"/>
              </a:ext>
            </a:extLst>
          </p:cNvPr>
          <p:cNvSpPr txBox="1"/>
          <p:nvPr/>
        </p:nvSpPr>
        <p:spPr>
          <a:xfrm>
            <a:off x="6755860" y="546628"/>
            <a:ext cx="144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>
                <a:solidFill>
                  <a:srgbClr val="0070C0"/>
                </a:solidFill>
              </a:rPr>
              <a:t>11,57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97BA82-6068-56F6-2A33-26664230BDEA}"/>
              </a:ext>
            </a:extLst>
          </p:cNvPr>
          <p:cNvSpPr txBox="1"/>
          <p:nvPr/>
        </p:nvSpPr>
        <p:spPr>
          <a:xfrm rot="16200000">
            <a:off x="-228135" y="1830011"/>
            <a:ext cx="1102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>
                <a:solidFill>
                  <a:schemeClr val="bg1"/>
                </a:solidFill>
              </a:rPr>
              <a:t>Senti kw/h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43E269-B883-BCDB-6FB4-14F692EA5CFF}"/>
              </a:ext>
            </a:extLst>
          </p:cNvPr>
          <p:cNvSpPr txBox="1"/>
          <p:nvPr/>
        </p:nvSpPr>
        <p:spPr>
          <a:xfrm>
            <a:off x="5742432" y="3800854"/>
            <a:ext cx="1102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>
                <a:solidFill>
                  <a:schemeClr val="bg1"/>
                </a:solidFill>
              </a:rPr>
              <a:t>Kellaaeg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5766E23-374C-236E-E155-F894662D47AA}"/>
              </a:ext>
            </a:extLst>
          </p:cNvPr>
          <p:cNvCxnSpPr>
            <a:cxnSpLocks/>
          </p:cNvCxnSpPr>
          <p:nvPr/>
        </p:nvCxnSpPr>
        <p:spPr>
          <a:xfrm flipH="1">
            <a:off x="1863807" y="1226426"/>
            <a:ext cx="1134603" cy="168653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75E3B76-1077-E073-C05E-CF738EA0B4CC}"/>
              </a:ext>
            </a:extLst>
          </p:cNvPr>
          <p:cNvSpPr txBox="1"/>
          <p:nvPr/>
        </p:nvSpPr>
        <p:spPr>
          <a:xfrm>
            <a:off x="2849708" y="582076"/>
            <a:ext cx="144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>
                <a:solidFill>
                  <a:schemeClr val="accent4"/>
                </a:solidFill>
              </a:rPr>
              <a:t>4,54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81E9781-B5D4-AA85-1D57-0B70DA2241A3}"/>
              </a:ext>
            </a:extLst>
          </p:cNvPr>
          <p:cNvCxnSpPr>
            <a:cxnSpLocks/>
          </p:cNvCxnSpPr>
          <p:nvPr/>
        </p:nvCxnSpPr>
        <p:spPr>
          <a:xfrm>
            <a:off x="8792778" y="971948"/>
            <a:ext cx="221540" cy="12326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D3FAE4B-49B4-7DD7-CBB2-40E168E07F87}"/>
              </a:ext>
            </a:extLst>
          </p:cNvPr>
          <p:cNvSpPr txBox="1"/>
          <p:nvPr/>
        </p:nvSpPr>
        <p:spPr>
          <a:xfrm>
            <a:off x="8365916" y="448728"/>
            <a:ext cx="144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17,28</a:t>
            </a:r>
          </a:p>
        </p:txBody>
      </p:sp>
    </p:spTree>
    <p:extLst>
      <p:ext uri="{BB962C8B-B14F-4D97-AF65-F5344CB8AC3E}">
        <p14:creationId xmlns:p14="http://schemas.microsoft.com/office/powerpoint/2010/main" val="51205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  <p:bldP spid="2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1111</TotalTime>
  <Words>629</Words>
  <Application>Microsoft Office PowerPoint</Application>
  <PresentationFormat>Laiekraan</PresentationFormat>
  <Paragraphs>168</Paragraphs>
  <Slides>21</Slides>
  <Notes>0</Notes>
  <HiddenSlides>1</HiddenSlides>
  <MMClips>0</MMClips>
  <ScaleCrop>false</ScaleCrop>
  <HeadingPairs>
    <vt:vector size="6" baseType="variant">
      <vt:variant>
        <vt:lpstr>Kasutatud fondid</vt:lpstr>
      </vt:variant>
      <vt:variant>
        <vt:i4>2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21</vt:i4>
      </vt:variant>
    </vt:vector>
  </HeadingPairs>
  <TitlesOfParts>
    <vt:vector size="24" baseType="lpstr">
      <vt:lpstr>Century Gothic</vt:lpstr>
      <vt:lpstr>Wingdings 3</vt:lpstr>
      <vt:lpstr>Ion</vt:lpstr>
      <vt:lpstr>Elektri nutikam  juhtimine</vt:lpstr>
      <vt:lpstr>Miks oli vaja MyGrid’i</vt:lpstr>
      <vt:lpstr>Mis on MyGrid?</vt:lpstr>
      <vt:lpstr>Mida juhib täna?</vt:lpstr>
      <vt:lpstr>Mis parameetreid MyGrid arvestab</vt:lpstr>
      <vt:lpstr>MyGrid</vt:lpstr>
      <vt:lpstr>MyGrid</vt:lpstr>
      <vt:lpstr>MyGrid</vt:lpstr>
      <vt:lpstr>MyGrid</vt:lpstr>
      <vt:lpstr>5 päeva näide</vt:lpstr>
      <vt:lpstr>Näidismaja „Jäämari hoone“</vt:lpstr>
      <vt:lpstr>PowerPointi esitlus</vt:lpstr>
      <vt:lpstr>PowerPointi esitlus</vt:lpstr>
      <vt:lpstr>PowerPointi esitlus</vt:lpstr>
      <vt:lpstr>PowerPointi esitlus</vt:lpstr>
      <vt:lpstr>PowerPointi esitlus</vt:lpstr>
      <vt:lpstr>Pime aeg</vt:lpstr>
      <vt:lpstr>Kuhu liigume edasi?</vt:lpstr>
      <vt:lpstr>MyGrid kasutajad</vt:lpstr>
      <vt:lpstr>Kui on huvi liituda</vt:lpstr>
      <vt:lpstr>Tänan kuulamast!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Virgo Tuul</dc:creator>
  <cp:lastModifiedBy>Reelika Vaabel</cp:lastModifiedBy>
  <cp:revision>99</cp:revision>
  <dcterms:created xsi:type="dcterms:W3CDTF">2024-08-31T07:02:13Z</dcterms:created>
  <dcterms:modified xsi:type="dcterms:W3CDTF">2024-10-04T09:49:13Z</dcterms:modified>
</cp:coreProperties>
</file>