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5" r:id="rId2"/>
    <p:sldId id="268" r:id="rId3"/>
    <p:sldId id="1114" r:id="rId4"/>
    <p:sldId id="262" r:id="rId5"/>
    <p:sldId id="1111" r:id="rId6"/>
    <p:sldId id="258" r:id="rId7"/>
    <p:sldId id="263" r:id="rId8"/>
    <p:sldId id="1113" r:id="rId9"/>
    <p:sldId id="1112" r:id="rId10"/>
    <p:sldId id="267" r:id="rId11"/>
    <p:sldId id="266"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8F2DD0-8D1C-4465-7121-E6E41ED2C770}" name="Andres Anvelt" initials="AA" userId="fa0a016c94fc7e2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600"/>
    <a:srgbClr val="321E16"/>
    <a:srgbClr val="89C064"/>
    <a:srgbClr val="B86000"/>
    <a:srgbClr val="A1644D"/>
    <a:srgbClr val="45030C"/>
    <a:srgbClr val="FF9F36"/>
    <a:srgbClr val="180D0B"/>
    <a:srgbClr val="009900"/>
    <a:srgbClr val="F8FA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855BCF-9BB9-44B0-B735-127A59AAA2AF}" v="2" dt="2024-06-28T06:50:29.771"/>
  </p1510:revLst>
</p1510:revInfo>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showGuides="1">
      <p:cViewPr varScale="1">
        <p:scale>
          <a:sx n="107" d="100"/>
          <a:sy n="107" d="100"/>
        </p:scale>
        <p:origin x="672" y="102"/>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ki Niitlaan" userId="af4d944a-ad02-48c8-8f01-2a26a98b70c9" providerId="ADAL" clId="{CB652268-65F8-45D2-8F80-F0206665198D}"/>
    <pc:docChg chg="undo custSel delSld modSld sldOrd">
      <pc:chgData name="Erki Niitlaan" userId="af4d944a-ad02-48c8-8f01-2a26a98b70c9" providerId="ADAL" clId="{CB652268-65F8-45D2-8F80-F0206665198D}" dt="2024-06-12T08:09:55.699" v="3207" actId="1038"/>
      <pc:docMkLst>
        <pc:docMk/>
      </pc:docMkLst>
      <pc:sldChg chg="del">
        <pc:chgData name="Erki Niitlaan" userId="af4d944a-ad02-48c8-8f01-2a26a98b70c9" providerId="ADAL" clId="{CB652268-65F8-45D2-8F80-F0206665198D}" dt="2024-06-11T20:04:02.847" v="125" actId="47"/>
        <pc:sldMkLst>
          <pc:docMk/>
          <pc:sldMk cId="2807422730" sldId="261"/>
        </pc:sldMkLst>
      </pc:sldChg>
      <pc:sldChg chg="modSp mod">
        <pc:chgData name="Erki Niitlaan" userId="af4d944a-ad02-48c8-8f01-2a26a98b70c9" providerId="ADAL" clId="{CB652268-65F8-45D2-8F80-F0206665198D}" dt="2024-06-11T20:41:05.667" v="873" actId="113"/>
        <pc:sldMkLst>
          <pc:docMk/>
          <pc:sldMk cId="441940952" sldId="262"/>
        </pc:sldMkLst>
        <pc:spChg chg="mod">
          <ac:chgData name="Erki Niitlaan" userId="af4d944a-ad02-48c8-8f01-2a26a98b70c9" providerId="ADAL" clId="{CB652268-65F8-45D2-8F80-F0206665198D}" dt="2024-06-11T20:41:05.667" v="873" actId="113"/>
          <ac:spMkLst>
            <pc:docMk/>
            <pc:sldMk cId="441940952" sldId="262"/>
            <ac:spMk id="3" creationId="{F642496F-C424-8142-B2D6-167408394363}"/>
          </ac:spMkLst>
        </pc:spChg>
      </pc:sldChg>
      <pc:sldChg chg="mod modShow">
        <pc:chgData name="Erki Niitlaan" userId="af4d944a-ad02-48c8-8f01-2a26a98b70c9" providerId="ADAL" clId="{CB652268-65F8-45D2-8F80-F0206665198D}" dt="2024-06-11T19:56:28.249" v="1" actId="729"/>
        <pc:sldMkLst>
          <pc:docMk/>
          <pc:sldMk cId="2077985188" sldId="263"/>
        </pc:sldMkLst>
      </pc:sldChg>
      <pc:sldChg chg="modSp mod">
        <pc:chgData name="Erki Niitlaan" userId="af4d944a-ad02-48c8-8f01-2a26a98b70c9" providerId="ADAL" clId="{CB652268-65F8-45D2-8F80-F0206665198D}" dt="2024-06-11T21:18:33.414" v="2939" actId="20577"/>
        <pc:sldMkLst>
          <pc:docMk/>
          <pc:sldMk cId="2491236521" sldId="265"/>
        </pc:sldMkLst>
        <pc:spChg chg="mod">
          <ac:chgData name="Erki Niitlaan" userId="af4d944a-ad02-48c8-8f01-2a26a98b70c9" providerId="ADAL" clId="{CB652268-65F8-45D2-8F80-F0206665198D}" dt="2024-06-11T21:18:33.414" v="2939" actId="20577"/>
          <ac:spMkLst>
            <pc:docMk/>
            <pc:sldMk cId="2491236521" sldId="265"/>
            <ac:spMk id="20" creationId="{D6BE5291-8D63-A62A-30CB-0373A3E71E03}"/>
          </ac:spMkLst>
        </pc:spChg>
      </pc:sldChg>
      <pc:sldChg chg="modSp mod">
        <pc:chgData name="Erki Niitlaan" userId="af4d944a-ad02-48c8-8f01-2a26a98b70c9" providerId="ADAL" clId="{CB652268-65F8-45D2-8F80-F0206665198D}" dt="2024-06-11T20:03:13.393" v="123" actId="6549"/>
        <pc:sldMkLst>
          <pc:docMk/>
          <pc:sldMk cId="3267309828" sldId="266"/>
        </pc:sldMkLst>
        <pc:spChg chg="mod">
          <ac:chgData name="Erki Niitlaan" userId="af4d944a-ad02-48c8-8f01-2a26a98b70c9" providerId="ADAL" clId="{CB652268-65F8-45D2-8F80-F0206665198D}" dt="2024-06-11T20:00:27.866" v="100" actId="14100"/>
          <ac:spMkLst>
            <pc:docMk/>
            <pc:sldMk cId="3267309828" sldId="266"/>
            <ac:spMk id="4" creationId="{41848505-87C9-616C-DF36-F93F75202588}"/>
          </ac:spMkLst>
        </pc:spChg>
        <pc:spChg chg="mod ord">
          <ac:chgData name="Erki Niitlaan" userId="af4d944a-ad02-48c8-8f01-2a26a98b70c9" providerId="ADAL" clId="{CB652268-65F8-45D2-8F80-F0206665198D}" dt="2024-06-11T20:00:33.883" v="101" actId="14100"/>
          <ac:spMkLst>
            <pc:docMk/>
            <pc:sldMk cId="3267309828" sldId="266"/>
            <ac:spMk id="5" creationId="{A0561676-8CF7-6E25-1145-855F9FE7DDF2}"/>
          </ac:spMkLst>
        </pc:spChg>
        <pc:spChg chg="mod">
          <ac:chgData name="Erki Niitlaan" userId="af4d944a-ad02-48c8-8f01-2a26a98b70c9" providerId="ADAL" clId="{CB652268-65F8-45D2-8F80-F0206665198D}" dt="2024-06-11T20:03:13.393" v="123" actId="6549"/>
          <ac:spMkLst>
            <pc:docMk/>
            <pc:sldMk cId="3267309828" sldId="266"/>
            <ac:spMk id="6" creationId="{AAA6CE18-52AF-DE1B-ACD7-C90FE0304B01}"/>
          </ac:spMkLst>
        </pc:spChg>
        <pc:spChg chg="mod">
          <ac:chgData name="Erki Niitlaan" userId="af4d944a-ad02-48c8-8f01-2a26a98b70c9" providerId="ADAL" clId="{CB652268-65F8-45D2-8F80-F0206665198D}" dt="2024-06-11T20:00:40.797" v="102" actId="1076"/>
          <ac:spMkLst>
            <pc:docMk/>
            <pc:sldMk cId="3267309828" sldId="266"/>
            <ac:spMk id="9" creationId="{F4F5FB12-8C5D-4117-5E92-6A5283ACC176}"/>
          </ac:spMkLst>
        </pc:spChg>
        <pc:grpChg chg="mod">
          <ac:chgData name="Erki Niitlaan" userId="af4d944a-ad02-48c8-8f01-2a26a98b70c9" providerId="ADAL" clId="{CB652268-65F8-45D2-8F80-F0206665198D}" dt="2024-06-11T20:00:20.965" v="99" actId="167"/>
          <ac:grpSpMkLst>
            <pc:docMk/>
            <pc:sldMk cId="3267309828" sldId="266"/>
            <ac:grpSpMk id="3" creationId="{B31AD30A-3BEF-E2E6-D605-6FFA907B7D82}"/>
          </ac:grpSpMkLst>
        </pc:grpChg>
      </pc:sldChg>
      <pc:sldChg chg="modSp mod ord delCm">
        <pc:chgData name="Erki Niitlaan" userId="af4d944a-ad02-48c8-8f01-2a26a98b70c9" providerId="ADAL" clId="{CB652268-65F8-45D2-8F80-F0206665198D}" dt="2024-06-11T21:27:26.284" v="3091" actId="20577"/>
        <pc:sldMkLst>
          <pc:docMk/>
          <pc:sldMk cId="2778949710" sldId="267"/>
        </pc:sldMkLst>
        <pc:spChg chg="mod">
          <ac:chgData name="Erki Niitlaan" userId="af4d944a-ad02-48c8-8f01-2a26a98b70c9" providerId="ADAL" clId="{CB652268-65F8-45D2-8F80-F0206665198D}" dt="2024-06-11T21:27:26.284" v="3091" actId="20577"/>
          <ac:spMkLst>
            <pc:docMk/>
            <pc:sldMk cId="2778949710" sldId="267"/>
            <ac:spMk id="6" creationId="{71C9D565-8F9A-B294-2E84-F69F4EBE4616}"/>
          </ac:spMkLst>
        </pc:spChg>
        <pc:extLst>
          <p:ext xmlns:p="http://schemas.openxmlformats.org/presentationml/2006/main" uri="{D6D511B9-2390-475A-947B-AFAB55BFBCF1}">
            <pc226:cmChg xmlns:pc226="http://schemas.microsoft.com/office/powerpoint/2022/06/main/command" chg="del">
              <pc226:chgData name="Erki Niitlaan" userId="af4d944a-ad02-48c8-8f01-2a26a98b70c9" providerId="ADAL" clId="{CB652268-65F8-45D2-8F80-F0206665198D}" dt="2024-06-11T21:26:18.502" v="3075"/>
              <pc2:cmMkLst xmlns:pc2="http://schemas.microsoft.com/office/powerpoint/2019/9/main/command">
                <pc:docMk/>
                <pc:sldMk cId="2778949710" sldId="267"/>
                <pc2:cmMk id="{6FC6A34E-930F-49EE-8807-3112EDB34AED}"/>
              </pc2:cmMkLst>
            </pc226:cmChg>
          </p:ext>
        </pc:extLst>
      </pc:sldChg>
      <pc:sldChg chg="addSp delSp modSp mod">
        <pc:chgData name="Erki Niitlaan" userId="af4d944a-ad02-48c8-8f01-2a26a98b70c9" providerId="ADAL" clId="{CB652268-65F8-45D2-8F80-F0206665198D}" dt="2024-06-12T08:09:55.699" v="3207" actId="1038"/>
        <pc:sldMkLst>
          <pc:docMk/>
          <pc:sldMk cId="750205911" sldId="1112"/>
        </pc:sldMkLst>
        <pc:spChg chg="del">
          <ac:chgData name="Erki Niitlaan" userId="af4d944a-ad02-48c8-8f01-2a26a98b70c9" providerId="ADAL" clId="{CB652268-65F8-45D2-8F80-F0206665198D}" dt="2024-06-11T20:05:51.913" v="184" actId="478"/>
          <ac:spMkLst>
            <pc:docMk/>
            <pc:sldMk cId="750205911" sldId="1112"/>
            <ac:spMk id="4" creationId="{7FCCF3CE-257B-576E-E5DF-23975059DB62}"/>
          </ac:spMkLst>
        </pc:spChg>
        <pc:spChg chg="add del mod">
          <ac:chgData name="Erki Niitlaan" userId="af4d944a-ad02-48c8-8f01-2a26a98b70c9" providerId="ADAL" clId="{CB652268-65F8-45D2-8F80-F0206665198D}" dt="2024-06-11T21:32:15.182" v="3107" actId="1076"/>
          <ac:spMkLst>
            <pc:docMk/>
            <pc:sldMk cId="750205911" sldId="1112"/>
            <ac:spMk id="5" creationId="{ADCA936A-D050-754D-78E7-95B63CDE1992}"/>
          </ac:spMkLst>
        </pc:spChg>
        <pc:spChg chg="del">
          <ac:chgData name="Erki Niitlaan" userId="af4d944a-ad02-48c8-8f01-2a26a98b70c9" providerId="ADAL" clId="{CB652268-65F8-45D2-8F80-F0206665198D}" dt="2024-06-11T20:06:00.305" v="189" actId="478"/>
          <ac:spMkLst>
            <pc:docMk/>
            <pc:sldMk cId="750205911" sldId="1112"/>
            <ac:spMk id="10" creationId="{643C24AD-875E-CBDF-5312-23B7FAE2411A}"/>
          </ac:spMkLst>
        </pc:spChg>
        <pc:spChg chg="del">
          <ac:chgData name="Erki Niitlaan" userId="af4d944a-ad02-48c8-8f01-2a26a98b70c9" providerId="ADAL" clId="{CB652268-65F8-45D2-8F80-F0206665198D}" dt="2024-06-11T20:05:30.837" v="175" actId="478"/>
          <ac:spMkLst>
            <pc:docMk/>
            <pc:sldMk cId="750205911" sldId="1112"/>
            <ac:spMk id="11" creationId="{3A371485-C1AD-44CC-A9EA-5A168CB7BC5D}"/>
          </ac:spMkLst>
        </pc:spChg>
        <pc:spChg chg="del">
          <ac:chgData name="Erki Niitlaan" userId="af4d944a-ad02-48c8-8f01-2a26a98b70c9" providerId="ADAL" clId="{CB652268-65F8-45D2-8F80-F0206665198D}" dt="2024-06-11T20:06:07.396" v="194" actId="478"/>
          <ac:spMkLst>
            <pc:docMk/>
            <pc:sldMk cId="750205911" sldId="1112"/>
            <ac:spMk id="12" creationId="{DE79CA7D-8355-6E57-DD98-81724B9A2002}"/>
          </ac:spMkLst>
        </pc:spChg>
        <pc:spChg chg="del mod">
          <ac:chgData name="Erki Niitlaan" userId="af4d944a-ad02-48c8-8f01-2a26a98b70c9" providerId="ADAL" clId="{CB652268-65F8-45D2-8F80-F0206665198D}" dt="2024-06-11T20:05:28.598" v="174" actId="478"/>
          <ac:spMkLst>
            <pc:docMk/>
            <pc:sldMk cId="750205911" sldId="1112"/>
            <ac:spMk id="13" creationId="{15B33573-4E70-59AB-1CDF-06C9A4EEF280}"/>
          </ac:spMkLst>
        </pc:spChg>
        <pc:spChg chg="del">
          <ac:chgData name="Erki Niitlaan" userId="af4d944a-ad02-48c8-8f01-2a26a98b70c9" providerId="ADAL" clId="{CB652268-65F8-45D2-8F80-F0206665198D}" dt="2024-06-11T20:05:32.437" v="176" actId="478"/>
          <ac:spMkLst>
            <pc:docMk/>
            <pc:sldMk cId="750205911" sldId="1112"/>
            <ac:spMk id="14" creationId="{F81AFB07-B423-5274-66AA-450E4D915179}"/>
          </ac:spMkLst>
        </pc:spChg>
        <pc:spChg chg="del">
          <ac:chgData name="Erki Niitlaan" userId="af4d944a-ad02-48c8-8f01-2a26a98b70c9" providerId="ADAL" clId="{CB652268-65F8-45D2-8F80-F0206665198D}" dt="2024-06-11T20:05:55.215" v="186" actId="478"/>
          <ac:spMkLst>
            <pc:docMk/>
            <pc:sldMk cId="750205911" sldId="1112"/>
            <ac:spMk id="16" creationId="{02AAC131-D9B9-706A-FA3C-391A6588A894}"/>
          </ac:spMkLst>
        </pc:spChg>
        <pc:spChg chg="del">
          <ac:chgData name="Erki Niitlaan" userId="af4d944a-ad02-48c8-8f01-2a26a98b70c9" providerId="ADAL" clId="{CB652268-65F8-45D2-8F80-F0206665198D}" dt="2024-06-11T20:05:57.039" v="187" actId="478"/>
          <ac:spMkLst>
            <pc:docMk/>
            <pc:sldMk cId="750205911" sldId="1112"/>
            <ac:spMk id="17" creationId="{9DBF8874-2C22-4D50-0BD6-2F0FD4F14585}"/>
          </ac:spMkLst>
        </pc:spChg>
        <pc:spChg chg="add del mod">
          <ac:chgData name="Erki Niitlaan" userId="af4d944a-ad02-48c8-8f01-2a26a98b70c9" providerId="ADAL" clId="{CB652268-65F8-45D2-8F80-F0206665198D}" dt="2024-06-11T21:33:00.310" v="3110" actId="478"/>
          <ac:spMkLst>
            <pc:docMk/>
            <pc:sldMk cId="750205911" sldId="1112"/>
            <ac:spMk id="18" creationId="{90102800-846C-6B2A-66A8-C0F9C01655E7}"/>
          </ac:spMkLst>
        </pc:spChg>
        <pc:spChg chg="mod">
          <ac:chgData name="Erki Niitlaan" userId="af4d944a-ad02-48c8-8f01-2a26a98b70c9" providerId="ADAL" clId="{CB652268-65F8-45D2-8F80-F0206665198D}" dt="2024-06-12T08:09:55.699" v="3207" actId="1038"/>
          <ac:spMkLst>
            <pc:docMk/>
            <pc:sldMk cId="750205911" sldId="1112"/>
            <ac:spMk id="3072" creationId="{0BF48155-AF25-2D69-A659-5A42E0997DF6}"/>
          </ac:spMkLst>
        </pc:spChg>
        <pc:spChg chg="add mod">
          <ac:chgData name="Erki Niitlaan" userId="af4d944a-ad02-48c8-8f01-2a26a98b70c9" providerId="ADAL" clId="{CB652268-65F8-45D2-8F80-F0206665198D}" dt="2024-06-12T08:09:42.963" v="3199" actId="1076"/>
          <ac:spMkLst>
            <pc:docMk/>
            <pc:sldMk cId="750205911" sldId="1112"/>
            <ac:spMk id="3073" creationId="{A5A8E1AF-E633-FDB0-B401-C3CF7DE82A06}"/>
          </ac:spMkLst>
        </pc:spChg>
        <pc:grpChg chg="del">
          <ac:chgData name="Erki Niitlaan" userId="af4d944a-ad02-48c8-8f01-2a26a98b70c9" providerId="ADAL" clId="{CB652268-65F8-45D2-8F80-F0206665198D}" dt="2024-06-11T20:05:26.361" v="172" actId="478"/>
          <ac:grpSpMkLst>
            <pc:docMk/>
            <pc:sldMk cId="750205911" sldId="1112"/>
            <ac:grpSpMk id="6" creationId="{FAE67DDC-E5FE-7C11-13D1-9CB43673338B}"/>
          </ac:grpSpMkLst>
        </pc:grpChg>
        <pc:picChg chg="del">
          <ac:chgData name="Erki Niitlaan" userId="af4d944a-ad02-48c8-8f01-2a26a98b70c9" providerId="ADAL" clId="{CB652268-65F8-45D2-8F80-F0206665198D}" dt="2024-06-11T20:05:21.134" v="170" actId="478"/>
          <ac:picMkLst>
            <pc:docMk/>
            <pc:sldMk cId="750205911" sldId="1112"/>
            <ac:picMk id="19" creationId="{5E36A9A3-E2B3-89F9-5409-8AD77E77820E}"/>
          </ac:picMkLst>
        </pc:picChg>
        <pc:picChg chg="add del mod modCrop">
          <ac:chgData name="Erki Niitlaan" userId="af4d944a-ad02-48c8-8f01-2a26a98b70c9" providerId="ADAL" clId="{CB652268-65F8-45D2-8F80-F0206665198D}" dt="2024-06-11T21:30:52.526" v="3094" actId="478"/>
          <ac:picMkLst>
            <pc:docMk/>
            <pc:sldMk cId="750205911" sldId="1112"/>
            <ac:picMk id="25" creationId="{11618A4D-229E-2388-26E7-80586F20AF36}"/>
          </ac:picMkLst>
        </pc:picChg>
        <pc:picChg chg="add mod modCrop">
          <ac:chgData name="Erki Niitlaan" userId="af4d944a-ad02-48c8-8f01-2a26a98b70c9" providerId="ADAL" clId="{CB652268-65F8-45D2-8F80-F0206665198D}" dt="2024-06-12T08:09:49.996" v="3203" actId="1037"/>
          <ac:picMkLst>
            <pc:docMk/>
            <pc:sldMk cId="750205911" sldId="1112"/>
            <ac:picMk id="27" creationId="{31A2D187-08E8-130B-2A2B-79FB0047BC69}"/>
          </ac:picMkLst>
        </pc:picChg>
        <pc:picChg chg="del">
          <ac:chgData name="Erki Niitlaan" userId="af4d944a-ad02-48c8-8f01-2a26a98b70c9" providerId="ADAL" clId="{CB652268-65F8-45D2-8F80-F0206665198D}" dt="2024-06-11T20:05:24.700" v="171" actId="478"/>
          <ac:picMkLst>
            <pc:docMk/>
            <pc:sldMk cId="750205911" sldId="1112"/>
            <ac:picMk id="29" creationId="{A18116B2-F15E-5FAD-DFFD-FB0170E698B8}"/>
          </ac:picMkLst>
        </pc:picChg>
        <pc:picChg chg="del">
          <ac:chgData name="Erki Niitlaan" userId="af4d944a-ad02-48c8-8f01-2a26a98b70c9" providerId="ADAL" clId="{CB652268-65F8-45D2-8F80-F0206665198D}" dt="2024-06-11T20:05:40.093" v="180" actId="478"/>
          <ac:picMkLst>
            <pc:docMk/>
            <pc:sldMk cId="750205911" sldId="1112"/>
            <ac:picMk id="30" creationId="{64CE4F5D-0D7D-9E3E-6577-01AD4B2A9E0D}"/>
          </ac:picMkLst>
        </pc:picChg>
        <pc:picChg chg="add del">
          <ac:chgData name="Erki Niitlaan" userId="af4d944a-ad02-48c8-8f01-2a26a98b70c9" providerId="ADAL" clId="{CB652268-65F8-45D2-8F80-F0206665198D}" dt="2024-06-11T21:34:02.594" v="3114" actId="22"/>
          <ac:picMkLst>
            <pc:docMk/>
            <pc:sldMk cId="750205911" sldId="1112"/>
            <ac:picMk id="31" creationId="{BA33EB62-961C-3600-558D-85737EC1F4E7}"/>
          </ac:picMkLst>
        </pc:picChg>
        <pc:cxnChg chg="del">
          <ac:chgData name="Erki Niitlaan" userId="af4d944a-ad02-48c8-8f01-2a26a98b70c9" providerId="ADAL" clId="{CB652268-65F8-45D2-8F80-F0206665198D}" dt="2024-06-11T20:06:03.643" v="191" actId="478"/>
          <ac:cxnSpMkLst>
            <pc:docMk/>
            <pc:sldMk cId="750205911" sldId="1112"/>
            <ac:cxnSpMk id="20" creationId="{135C11DD-DD1D-ED51-6E93-A1CF7F101D7C}"/>
          </ac:cxnSpMkLst>
        </pc:cxnChg>
        <pc:cxnChg chg="del">
          <ac:chgData name="Erki Niitlaan" userId="af4d944a-ad02-48c8-8f01-2a26a98b70c9" providerId="ADAL" clId="{CB652268-65F8-45D2-8F80-F0206665198D}" dt="2024-06-11T20:06:04.600" v="192" actId="478"/>
          <ac:cxnSpMkLst>
            <pc:docMk/>
            <pc:sldMk cId="750205911" sldId="1112"/>
            <ac:cxnSpMk id="21" creationId="{25E850FA-6F3A-AEF6-DAF8-C0149CD63C6C}"/>
          </ac:cxnSpMkLst>
        </pc:cxnChg>
        <pc:cxnChg chg="del">
          <ac:chgData name="Erki Niitlaan" userId="af4d944a-ad02-48c8-8f01-2a26a98b70c9" providerId="ADAL" clId="{CB652268-65F8-45D2-8F80-F0206665198D}" dt="2024-06-11T20:06:05.687" v="193" actId="478"/>
          <ac:cxnSpMkLst>
            <pc:docMk/>
            <pc:sldMk cId="750205911" sldId="1112"/>
            <ac:cxnSpMk id="22" creationId="{93C5B239-D3B5-B88E-D1E4-2AA1666270A9}"/>
          </ac:cxnSpMkLst>
        </pc:cxnChg>
        <pc:cxnChg chg="del">
          <ac:chgData name="Erki Niitlaan" userId="af4d944a-ad02-48c8-8f01-2a26a98b70c9" providerId="ADAL" clId="{CB652268-65F8-45D2-8F80-F0206665198D}" dt="2024-06-11T20:06:01.850" v="190" actId="478"/>
          <ac:cxnSpMkLst>
            <pc:docMk/>
            <pc:sldMk cId="750205911" sldId="1112"/>
            <ac:cxnSpMk id="23" creationId="{594AC6C7-ED82-5EF4-D751-75A325249EB9}"/>
          </ac:cxnSpMkLst>
        </pc:cxnChg>
        <pc:cxnChg chg="del">
          <ac:chgData name="Erki Niitlaan" userId="af4d944a-ad02-48c8-8f01-2a26a98b70c9" providerId="ADAL" clId="{CB652268-65F8-45D2-8F80-F0206665198D}" dt="2024-06-11T20:05:38.146" v="179" actId="478"/>
          <ac:cxnSpMkLst>
            <pc:docMk/>
            <pc:sldMk cId="750205911" sldId="1112"/>
            <ac:cxnSpMk id="3074" creationId="{43E4D8F2-98C3-A090-6431-FCB4660D8800}"/>
          </ac:cxnSpMkLst>
        </pc:cxnChg>
        <pc:cxnChg chg="del">
          <ac:chgData name="Erki Niitlaan" userId="af4d944a-ad02-48c8-8f01-2a26a98b70c9" providerId="ADAL" clId="{CB652268-65F8-45D2-8F80-F0206665198D}" dt="2024-06-11T20:05:49.417" v="183" actId="478"/>
          <ac:cxnSpMkLst>
            <pc:docMk/>
            <pc:sldMk cId="750205911" sldId="1112"/>
            <ac:cxnSpMk id="3080" creationId="{9264AB28-2407-639C-D404-5D3D0F54F914}"/>
          </ac:cxnSpMkLst>
        </pc:cxnChg>
        <pc:cxnChg chg="del">
          <ac:chgData name="Erki Niitlaan" userId="af4d944a-ad02-48c8-8f01-2a26a98b70c9" providerId="ADAL" clId="{CB652268-65F8-45D2-8F80-F0206665198D}" dt="2024-06-11T20:05:53.601" v="185" actId="478"/>
          <ac:cxnSpMkLst>
            <pc:docMk/>
            <pc:sldMk cId="750205911" sldId="1112"/>
            <ac:cxnSpMk id="3081" creationId="{681762AF-6C6F-038F-9D5B-E36E261356BE}"/>
          </ac:cxnSpMkLst>
        </pc:cxnChg>
        <pc:cxnChg chg="del">
          <ac:chgData name="Erki Niitlaan" userId="af4d944a-ad02-48c8-8f01-2a26a98b70c9" providerId="ADAL" clId="{CB652268-65F8-45D2-8F80-F0206665198D}" dt="2024-06-11T20:05:58.540" v="188" actId="478"/>
          <ac:cxnSpMkLst>
            <pc:docMk/>
            <pc:sldMk cId="750205911" sldId="1112"/>
            <ac:cxnSpMk id="3082" creationId="{BD7A5A2B-6A11-6674-AB13-9534D44DB4ED}"/>
          </ac:cxnSpMkLst>
        </pc:cxnChg>
      </pc:sldChg>
      <pc:sldChg chg="mod modShow">
        <pc:chgData name="Erki Niitlaan" userId="af4d944a-ad02-48c8-8f01-2a26a98b70c9" providerId="ADAL" clId="{CB652268-65F8-45D2-8F80-F0206665198D}" dt="2024-06-11T19:55:36.341" v="0" actId="729"/>
        <pc:sldMkLst>
          <pc:docMk/>
          <pc:sldMk cId="2923602184" sldId="1113"/>
        </pc:sldMkLst>
      </pc:sldChg>
      <pc:sldChg chg="addSp delSp modSp mod ord">
        <pc:chgData name="Erki Niitlaan" userId="af4d944a-ad02-48c8-8f01-2a26a98b70c9" providerId="ADAL" clId="{CB652268-65F8-45D2-8F80-F0206665198D}" dt="2024-06-12T08:08:55.036" v="3192" actId="20577"/>
        <pc:sldMkLst>
          <pc:docMk/>
          <pc:sldMk cId="171116814" sldId="1114"/>
        </pc:sldMkLst>
        <pc:spChg chg="mod">
          <ac:chgData name="Erki Niitlaan" userId="af4d944a-ad02-48c8-8f01-2a26a98b70c9" providerId="ADAL" clId="{CB652268-65F8-45D2-8F80-F0206665198D}" dt="2024-06-11T21:14:25.830" v="2886" actId="1076"/>
          <ac:spMkLst>
            <pc:docMk/>
            <pc:sldMk cId="171116814" sldId="1114"/>
            <ac:spMk id="2" creationId="{1846EF85-BC88-E723-E6E8-B23C76F6B3CF}"/>
          </ac:spMkLst>
        </pc:spChg>
        <pc:spChg chg="del">
          <ac:chgData name="Erki Niitlaan" userId="af4d944a-ad02-48c8-8f01-2a26a98b70c9" providerId="ADAL" clId="{CB652268-65F8-45D2-8F80-F0206665198D}" dt="2024-06-11T20:20:26.579" v="300" actId="478"/>
          <ac:spMkLst>
            <pc:docMk/>
            <pc:sldMk cId="171116814" sldId="1114"/>
            <ac:spMk id="3" creationId="{245349F3-8BE0-19D7-CB1B-19A3563B78D3}"/>
          </ac:spMkLst>
        </pc:spChg>
        <pc:spChg chg="mod ord">
          <ac:chgData name="Erki Niitlaan" userId="af4d944a-ad02-48c8-8f01-2a26a98b70c9" providerId="ADAL" clId="{CB652268-65F8-45D2-8F80-F0206665198D}" dt="2024-06-11T21:15:08.390" v="2892" actId="20577"/>
          <ac:spMkLst>
            <pc:docMk/>
            <pc:sldMk cId="171116814" sldId="1114"/>
            <ac:spMk id="4" creationId="{31D62A90-C477-56D9-5690-77E030CDDD0F}"/>
          </ac:spMkLst>
        </pc:spChg>
        <pc:spChg chg="add del mod">
          <ac:chgData name="Erki Niitlaan" userId="af4d944a-ad02-48c8-8f01-2a26a98b70c9" providerId="ADAL" clId="{CB652268-65F8-45D2-8F80-F0206665198D}" dt="2024-06-11T21:00:49.062" v="1740" actId="478"/>
          <ac:spMkLst>
            <pc:docMk/>
            <pc:sldMk cId="171116814" sldId="1114"/>
            <ac:spMk id="6" creationId="{9443FB99-8BB7-01C6-8E7D-E739D4A75FA3}"/>
          </ac:spMkLst>
        </pc:spChg>
        <pc:spChg chg="add del mod">
          <ac:chgData name="Erki Niitlaan" userId="af4d944a-ad02-48c8-8f01-2a26a98b70c9" providerId="ADAL" clId="{CB652268-65F8-45D2-8F80-F0206665198D}" dt="2024-06-11T20:58:16.505" v="1685" actId="478"/>
          <ac:spMkLst>
            <pc:docMk/>
            <pc:sldMk cId="171116814" sldId="1114"/>
            <ac:spMk id="9" creationId="{6367BF5C-3DE3-7A33-0744-C7C272067EA3}"/>
          </ac:spMkLst>
        </pc:spChg>
        <pc:spChg chg="add del mod">
          <ac:chgData name="Erki Niitlaan" userId="af4d944a-ad02-48c8-8f01-2a26a98b70c9" providerId="ADAL" clId="{CB652268-65F8-45D2-8F80-F0206665198D}" dt="2024-06-11T21:00:51.134" v="1741" actId="478"/>
          <ac:spMkLst>
            <pc:docMk/>
            <pc:sldMk cId="171116814" sldId="1114"/>
            <ac:spMk id="10" creationId="{70F06D45-27CD-805F-8219-214DE1EC2B82}"/>
          </ac:spMkLst>
        </pc:spChg>
        <pc:spChg chg="add del mod ord">
          <ac:chgData name="Erki Niitlaan" userId="af4d944a-ad02-48c8-8f01-2a26a98b70c9" providerId="ADAL" clId="{CB652268-65F8-45D2-8F80-F0206665198D}" dt="2024-06-11T20:58:21.117" v="1686" actId="478"/>
          <ac:spMkLst>
            <pc:docMk/>
            <pc:sldMk cId="171116814" sldId="1114"/>
            <ac:spMk id="11" creationId="{416FFC8D-6569-0A37-CE85-426E9E6212BD}"/>
          </ac:spMkLst>
        </pc:spChg>
        <pc:spChg chg="add del mod">
          <ac:chgData name="Erki Niitlaan" userId="af4d944a-ad02-48c8-8f01-2a26a98b70c9" providerId="ADAL" clId="{CB652268-65F8-45D2-8F80-F0206665198D}" dt="2024-06-11T20:58:49.817" v="1693" actId="478"/>
          <ac:spMkLst>
            <pc:docMk/>
            <pc:sldMk cId="171116814" sldId="1114"/>
            <ac:spMk id="12" creationId="{123C3346-2152-8D74-45A0-2988BBCFC2B5}"/>
          </ac:spMkLst>
        </pc:spChg>
        <pc:spChg chg="add mod ord">
          <ac:chgData name="Erki Niitlaan" userId="af4d944a-ad02-48c8-8f01-2a26a98b70c9" providerId="ADAL" clId="{CB652268-65F8-45D2-8F80-F0206665198D}" dt="2024-06-11T21:00:32.415" v="1737" actId="1037"/>
          <ac:spMkLst>
            <pc:docMk/>
            <pc:sldMk cId="171116814" sldId="1114"/>
            <ac:spMk id="13" creationId="{F5157F32-BF16-6FD8-A8B6-A0670CCC99EB}"/>
          </ac:spMkLst>
        </pc:spChg>
        <pc:spChg chg="add del mod">
          <ac:chgData name="Erki Niitlaan" userId="af4d944a-ad02-48c8-8f01-2a26a98b70c9" providerId="ADAL" clId="{CB652268-65F8-45D2-8F80-F0206665198D}" dt="2024-06-11T21:00:41.756" v="1739" actId="478"/>
          <ac:spMkLst>
            <pc:docMk/>
            <pc:sldMk cId="171116814" sldId="1114"/>
            <ac:spMk id="14" creationId="{BDC9AA7B-A1F8-7DD8-6CE6-DB0C19DFBAD2}"/>
          </ac:spMkLst>
        </pc:spChg>
        <pc:spChg chg="add del mod">
          <ac:chgData name="Erki Niitlaan" userId="af4d944a-ad02-48c8-8f01-2a26a98b70c9" providerId="ADAL" clId="{CB652268-65F8-45D2-8F80-F0206665198D}" dt="2024-06-11T21:00:37.568" v="1738" actId="478"/>
          <ac:spMkLst>
            <pc:docMk/>
            <pc:sldMk cId="171116814" sldId="1114"/>
            <ac:spMk id="15" creationId="{7D1C60AE-F0C9-5386-4E53-B5CADE5BDFCD}"/>
          </ac:spMkLst>
        </pc:spChg>
        <pc:spChg chg="add mod">
          <ac:chgData name="Erki Niitlaan" userId="af4d944a-ad02-48c8-8f01-2a26a98b70c9" providerId="ADAL" clId="{CB652268-65F8-45D2-8F80-F0206665198D}" dt="2024-06-11T21:01:13.485" v="1849" actId="1038"/>
          <ac:spMkLst>
            <pc:docMk/>
            <pc:sldMk cId="171116814" sldId="1114"/>
            <ac:spMk id="16" creationId="{93856874-9743-E2EB-4B82-3E0C20DC6F8F}"/>
          </ac:spMkLst>
        </pc:spChg>
        <pc:spChg chg="add mod">
          <ac:chgData name="Erki Niitlaan" userId="af4d944a-ad02-48c8-8f01-2a26a98b70c9" providerId="ADAL" clId="{CB652268-65F8-45D2-8F80-F0206665198D}" dt="2024-06-12T08:08:55.036" v="3192" actId="20577"/>
          <ac:spMkLst>
            <pc:docMk/>
            <pc:sldMk cId="171116814" sldId="1114"/>
            <ac:spMk id="17" creationId="{B29F45DE-8D97-0B7B-AB5B-78CB39F0AED8}"/>
          </ac:spMkLst>
        </pc:spChg>
        <pc:spChg chg="add mod">
          <ac:chgData name="Erki Niitlaan" userId="af4d944a-ad02-48c8-8f01-2a26a98b70c9" providerId="ADAL" clId="{CB652268-65F8-45D2-8F80-F0206665198D}" dt="2024-06-11T21:09:15.141" v="2456" actId="1037"/>
          <ac:spMkLst>
            <pc:docMk/>
            <pc:sldMk cId="171116814" sldId="1114"/>
            <ac:spMk id="18" creationId="{11C1A891-C2D5-673E-7295-09AD5C422FFE}"/>
          </ac:spMkLst>
        </pc:spChg>
        <pc:spChg chg="add mod">
          <ac:chgData name="Erki Niitlaan" userId="af4d944a-ad02-48c8-8f01-2a26a98b70c9" providerId="ADAL" clId="{CB652268-65F8-45D2-8F80-F0206665198D}" dt="2024-06-11T21:16:17.837" v="2898" actId="113"/>
          <ac:spMkLst>
            <pc:docMk/>
            <pc:sldMk cId="171116814" sldId="1114"/>
            <ac:spMk id="19" creationId="{F3A6D6CC-FD75-3FE2-53C6-C4A95233F324}"/>
          </ac:spMkLst>
        </pc:spChg>
        <pc:picChg chg="add del mod">
          <ac:chgData name="Erki Niitlaan" userId="af4d944a-ad02-48c8-8f01-2a26a98b70c9" providerId="ADAL" clId="{CB652268-65F8-45D2-8F80-F0206665198D}" dt="2024-06-11T20:36:12.456" v="798" actId="478"/>
          <ac:picMkLst>
            <pc:docMk/>
            <pc:sldMk cId="171116814" sldId="1114"/>
            <ac:picMk id="8" creationId="{0E7C20A1-0D3E-1B50-819D-F1EA3BDE083C}"/>
          </ac:picMkLst>
        </pc:picChg>
        <pc:picChg chg="add mod">
          <ac:chgData name="Erki Niitlaan" userId="af4d944a-ad02-48c8-8f01-2a26a98b70c9" providerId="ADAL" clId="{CB652268-65F8-45D2-8F80-F0206665198D}" dt="2024-06-11T21:00:09.444" v="1708" actId="167"/>
          <ac:picMkLst>
            <pc:docMk/>
            <pc:sldMk cId="171116814" sldId="1114"/>
            <ac:picMk id="1026" creationId="{7A758CAF-FC7E-8484-A097-B1BB4184AFED}"/>
          </ac:picMkLst>
        </pc:picChg>
        <pc:picChg chg="add del mod">
          <ac:chgData name="Erki Niitlaan" userId="af4d944a-ad02-48c8-8f01-2a26a98b70c9" providerId="ADAL" clId="{CB652268-65F8-45D2-8F80-F0206665198D}" dt="2024-06-11T20:23:23.514" v="308" actId="478"/>
          <ac:picMkLst>
            <pc:docMk/>
            <pc:sldMk cId="171116814" sldId="1114"/>
            <ac:picMk id="1028" creationId="{3934D060-125A-A9F1-62BD-EFF2949B45B5}"/>
          </ac:picMkLst>
        </pc:picChg>
        <pc:picChg chg="add del mod">
          <ac:chgData name="Erki Niitlaan" userId="af4d944a-ad02-48c8-8f01-2a26a98b70c9" providerId="ADAL" clId="{CB652268-65F8-45D2-8F80-F0206665198D}" dt="2024-06-11T20:55:11.578" v="1664" actId="478"/>
          <ac:picMkLst>
            <pc:docMk/>
            <pc:sldMk cId="171116814" sldId="1114"/>
            <ac:picMk id="1030" creationId="{FEC168A2-CD58-1581-25CF-B1E466D01358}"/>
          </ac:picMkLst>
        </pc:picChg>
      </pc:sldChg>
      <pc:sldChg chg="del">
        <pc:chgData name="Erki Niitlaan" userId="af4d944a-ad02-48c8-8f01-2a26a98b70c9" providerId="ADAL" clId="{CB652268-65F8-45D2-8F80-F0206665198D}" dt="2024-06-11T20:03:30.946" v="124" actId="47"/>
        <pc:sldMkLst>
          <pc:docMk/>
          <pc:sldMk cId="4065549597" sldId="1115"/>
        </pc:sldMkLst>
      </pc:sldChg>
    </pc:docChg>
  </pc:docChgLst>
  <pc:docChgLst>
    <pc:chgData name="Erki Niitlaan" userId="af4d944a-ad02-48c8-8f01-2a26a98b70c9" providerId="ADAL" clId="{9C855BCF-9BB9-44B0-B735-127A59AAA2AF}"/>
    <pc:docChg chg="modSld">
      <pc:chgData name="Erki Niitlaan" userId="af4d944a-ad02-48c8-8f01-2a26a98b70c9" providerId="ADAL" clId="{9C855BCF-9BB9-44B0-B735-127A59AAA2AF}" dt="2024-06-28T06:51:48.950" v="229" actId="20577"/>
      <pc:docMkLst>
        <pc:docMk/>
      </pc:docMkLst>
      <pc:sldChg chg="mod modShow">
        <pc:chgData name="Erki Niitlaan" userId="af4d944a-ad02-48c8-8f01-2a26a98b70c9" providerId="ADAL" clId="{9C855BCF-9BB9-44B0-B735-127A59AAA2AF}" dt="2024-06-28T06:49:29.015" v="0" actId="729"/>
        <pc:sldMkLst>
          <pc:docMk/>
          <pc:sldMk cId="2077985188" sldId="263"/>
        </pc:sldMkLst>
      </pc:sldChg>
      <pc:sldChg chg="modSp mod modShow">
        <pc:chgData name="Erki Niitlaan" userId="af4d944a-ad02-48c8-8f01-2a26a98b70c9" providerId="ADAL" clId="{9C855BCF-9BB9-44B0-B735-127A59AAA2AF}" dt="2024-06-28T06:51:48.950" v="229" actId="20577"/>
        <pc:sldMkLst>
          <pc:docMk/>
          <pc:sldMk cId="2923602184" sldId="1113"/>
        </pc:sldMkLst>
        <pc:graphicFrameChg chg="mod modGraphic">
          <ac:chgData name="Erki Niitlaan" userId="af4d944a-ad02-48c8-8f01-2a26a98b70c9" providerId="ADAL" clId="{9C855BCF-9BB9-44B0-B735-127A59AAA2AF}" dt="2024-06-28T06:51:48.950" v="229" actId="20577"/>
          <ac:graphicFrameMkLst>
            <pc:docMk/>
            <pc:sldMk cId="2923602184" sldId="1113"/>
            <ac:graphicFrameMk id="2094" creationId="{CFBFB7E5-A375-823B-2556-889554A7BB1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teigeree-my.sharepoint.com/personal/erki_steiger_ee/Documents/ERKI/TURBALIIT/&#220;RITUSED/SEMINARID/2023%20KLIIMAMINISTER/Ettekande%20graafik%201980-2022.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teigeree-my.sharepoint.com/personal/erki_steiger_ee/Documents/ERKI/TURBALIIT/&#220;RITUSED/SEMINARID/2023%20KLIIMAMINISTER/Ettekande%20graafik%201980-2022.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https://steigeree-my.sharepoint.com/personal/erki_steiger_ee/Documents/ERKI/TURBALIIT/&#220;RITUSED/SEMINARID/2023%20KLIIMAMINISTER/Ettekande%20graafik%201980-2022.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1D2713"/>
                </a:solidFill>
                <a:latin typeface="+mn-lt"/>
                <a:ea typeface="+mn-ea"/>
                <a:cs typeface="+mn-cs"/>
              </a:defRPr>
            </a:pPr>
            <a:r>
              <a:rPr lang="et-EE" sz="2000" dirty="0">
                <a:solidFill>
                  <a:srgbClr val="1D2713"/>
                </a:solidFill>
              </a:rPr>
              <a:t>Turba tootmine 1991-2023</a:t>
            </a:r>
            <a:endParaRPr lang="en-GB" sz="2000" dirty="0">
              <a:solidFill>
                <a:srgbClr val="1D2713"/>
              </a:solidFill>
            </a:endParaRPr>
          </a:p>
        </c:rich>
      </c:tx>
      <c:layout>
        <c:manualLayout>
          <c:xMode val="edge"/>
          <c:yMode val="edge"/>
          <c:x val="0.33942245724849635"/>
          <c:y val="4.400886830675359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rgbClr val="1D2713"/>
              </a:solidFill>
              <a:latin typeface="+mn-lt"/>
              <a:ea typeface="+mn-ea"/>
              <a:cs typeface="+mn-cs"/>
            </a:defRPr>
          </a:pPr>
          <a:endParaRPr lang="en-US"/>
        </a:p>
      </c:txPr>
    </c:title>
    <c:autoTitleDeleted val="0"/>
    <c:plotArea>
      <c:layout>
        <c:manualLayout>
          <c:layoutTarget val="inner"/>
          <c:xMode val="edge"/>
          <c:yMode val="edge"/>
          <c:x val="5.8656495120633957E-2"/>
          <c:y val="0.17171296296296296"/>
          <c:w val="0.90704014768819263"/>
          <c:h val="0.4758693946158557"/>
        </c:manualLayout>
      </c:layout>
      <c:barChart>
        <c:barDir val="col"/>
        <c:grouping val="stacked"/>
        <c:varyColors val="0"/>
        <c:ser>
          <c:idx val="0"/>
          <c:order val="0"/>
          <c:tx>
            <c:v>Kütteturvas</c:v>
          </c:tx>
          <c:spPr>
            <a:solidFill>
              <a:srgbClr val="BF9000"/>
            </a:solidFill>
            <a:ln>
              <a:noFill/>
            </a:ln>
            <a:effectLst/>
          </c:spPr>
          <c:invertIfNegative val="0"/>
          <c:cat>
            <c:numRef>
              <c:f>Kaevandamine!$V$2:$V$34</c:f>
              <c:numCache>
                <c:formatCode>General</c:formatCode>
                <c:ptCount val="33"/>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pt idx="31">
                  <c:v>2022</c:v>
                </c:pt>
                <c:pt idx="32">
                  <c:v>2023</c:v>
                </c:pt>
              </c:numCache>
            </c:numRef>
          </c:cat>
          <c:val>
            <c:numRef>
              <c:f>Kaevandamine!$W$2:$W$34</c:f>
              <c:numCache>
                <c:formatCode>0</c:formatCode>
                <c:ptCount val="33"/>
                <c:pt idx="0">
                  <c:v>866</c:v>
                </c:pt>
                <c:pt idx="1">
                  <c:v>657</c:v>
                </c:pt>
                <c:pt idx="2">
                  <c:v>467</c:v>
                </c:pt>
                <c:pt idx="3">
                  <c:v>645</c:v>
                </c:pt>
                <c:pt idx="4">
                  <c:v>483</c:v>
                </c:pt>
                <c:pt idx="5">
                  <c:v>700</c:v>
                </c:pt>
                <c:pt idx="6">
                  <c:v>571</c:v>
                </c:pt>
                <c:pt idx="7">
                  <c:v>157</c:v>
                </c:pt>
                <c:pt idx="8">
                  <c:v>575</c:v>
                </c:pt>
                <c:pt idx="9">
                  <c:v>353</c:v>
                </c:pt>
                <c:pt idx="10">
                  <c:v>348</c:v>
                </c:pt>
                <c:pt idx="11">
                  <c:v>682</c:v>
                </c:pt>
                <c:pt idx="12">
                  <c:v>362</c:v>
                </c:pt>
                <c:pt idx="13">
                  <c:v>279</c:v>
                </c:pt>
                <c:pt idx="14">
                  <c:v>378</c:v>
                </c:pt>
                <c:pt idx="15">
                  <c:v>507</c:v>
                </c:pt>
                <c:pt idx="16">
                  <c:v>475</c:v>
                </c:pt>
                <c:pt idx="17">
                  <c:v>214</c:v>
                </c:pt>
                <c:pt idx="18">
                  <c:v>328</c:v>
                </c:pt>
                <c:pt idx="19">
                  <c:v>361</c:v>
                </c:pt>
                <c:pt idx="20">
                  <c:v>323</c:v>
                </c:pt>
                <c:pt idx="21">
                  <c:v>166</c:v>
                </c:pt>
                <c:pt idx="22">
                  <c:v>263</c:v>
                </c:pt>
                <c:pt idx="23">
                  <c:v>261</c:v>
                </c:pt>
                <c:pt idx="24">
                  <c:v>118</c:v>
                </c:pt>
                <c:pt idx="25">
                  <c:v>102</c:v>
                </c:pt>
                <c:pt idx="26">
                  <c:v>32</c:v>
                </c:pt>
                <c:pt idx="27">
                  <c:v>92</c:v>
                </c:pt>
                <c:pt idx="28">
                  <c:v>65</c:v>
                </c:pt>
                <c:pt idx="29">
                  <c:v>40</c:v>
                </c:pt>
                <c:pt idx="30">
                  <c:v>35</c:v>
                </c:pt>
                <c:pt idx="31">
                  <c:v>65</c:v>
                </c:pt>
                <c:pt idx="32">
                  <c:v>50</c:v>
                </c:pt>
              </c:numCache>
            </c:numRef>
          </c:val>
          <c:extLst>
            <c:ext xmlns:c16="http://schemas.microsoft.com/office/drawing/2014/chart" uri="{C3380CC4-5D6E-409C-BE32-E72D297353CC}">
              <c16:uniqueId val="{00000000-5E45-4B3A-A25E-4CBF24F56D8B}"/>
            </c:ext>
          </c:extLst>
        </c:ser>
        <c:ser>
          <c:idx val="1"/>
          <c:order val="1"/>
          <c:tx>
            <c:v>Aiandusturvas</c:v>
          </c:tx>
          <c:spPr>
            <a:solidFill>
              <a:srgbClr val="8FC455"/>
            </a:solidFill>
            <a:ln>
              <a:noFill/>
            </a:ln>
            <a:effectLst/>
          </c:spPr>
          <c:invertIfNegative val="0"/>
          <c:cat>
            <c:numRef>
              <c:f>Kaevandamine!$V$2:$V$34</c:f>
              <c:numCache>
                <c:formatCode>General</c:formatCode>
                <c:ptCount val="33"/>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pt idx="31">
                  <c:v>2022</c:v>
                </c:pt>
                <c:pt idx="32">
                  <c:v>2023</c:v>
                </c:pt>
              </c:numCache>
            </c:numRef>
          </c:cat>
          <c:val>
            <c:numRef>
              <c:f>Kaevandamine!$X$2:$X$34</c:f>
              <c:numCache>
                <c:formatCode>#,##0</c:formatCode>
                <c:ptCount val="33"/>
                <c:pt idx="0">
                  <c:v>61</c:v>
                </c:pt>
                <c:pt idx="1">
                  <c:v>689</c:v>
                </c:pt>
                <c:pt idx="2">
                  <c:v>64</c:v>
                </c:pt>
                <c:pt idx="3">
                  <c:v>600</c:v>
                </c:pt>
                <c:pt idx="4">
                  <c:v>529</c:v>
                </c:pt>
                <c:pt idx="5">
                  <c:v>424</c:v>
                </c:pt>
                <c:pt idx="6">
                  <c:v>503</c:v>
                </c:pt>
                <c:pt idx="7">
                  <c:v>177</c:v>
                </c:pt>
                <c:pt idx="8">
                  <c:v>825</c:v>
                </c:pt>
                <c:pt idx="9">
                  <c:v>407</c:v>
                </c:pt>
                <c:pt idx="10">
                  <c:v>495</c:v>
                </c:pt>
                <c:pt idx="11">
                  <c:v>826</c:v>
                </c:pt>
                <c:pt idx="12">
                  <c:v>650</c:v>
                </c:pt>
                <c:pt idx="13">
                  <c:v>485</c:v>
                </c:pt>
                <c:pt idx="14">
                  <c:v>695</c:v>
                </c:pt>
                <c:pt idx="15">
                  <c:v>750</c:v>
                </c:pt>
                <c:pt idx="16">
                  <c:v>426</c:v>
                </c:pt>
                <c:pt idx="17">
                  <c:v>486</c:v>
                </c:pt>
                <c:pt idx="18">
                  <c:v>514</c:v>
                </c:pt>
                <c:pt idx="19">
                  <c:v>539</c:v>
                </c:pt>
                <c:pt idx="20">
                  <c:v>574</c:v>
                </c:pt>
                <c:pt idx="21">
                  <c:v>460</c:v>
                </c:pt>
                <c:pt idx="22">
                  <c:v>731</c:v>
                </c:pt>
                <c:pt idx="23">
                  <c:v>569</c:v>
                </c:pt>
                <c:pt idx="24">
                  <c:v>598</c:v>
                </c:pt>
                <c:pt idx="25">
                  <c:v>415</c:v>
                </c:pt>
                <c:pt idx="26">
                  <c:v>613</c:v>
                </c:pt>
                <c:pt idx="27">
                  <c:v>808</c:v>
                </c:pt>
                <c:pt idx="28">
                  <c:v>747</c:v>
                </c:pt>
                <c:pt idx="29">
                  <c:v>659</c:v>
                </c:pt>
                <c:pt idx="30">
                  <c:v>871</c:v>
                </c:pt>
                <c:pt idx="31">
                  <c:v>945</c:v>
                </c:pt>
                <c:pt idx="32">
                  <c:v>784</c:v>
                </c:pt>
              </c:numCache>
            </c:numRef>
          </c:val>
          <c:extLst>
            <c:ext xmlns:c16="http://schemas.microsoft.com/office/drawing/2014/chart" uri="{C3380CC4-5D6E-409C-BE32-E72D297353CC}">
              <c16:uniqueId val="{00000001-5E45-4B3A-A25E-4CBF24F56D8B}"/>
            </c:ext>
          </c:extLst>
        </c:ser>
        <c:dLbls>
          <c:showLegendKey val="0"/>
          <c:showVal val="0"/>
          <c:showCatName val="0"/>
          <c:showSerName val="0"/>
          <c:showPercent val="0"/>
          <c:showBubbleSize val="0"/>
        </c:dLbls>
        <c:gapWidth val="150"/>
        <c:overlap val="100"/>
        <c:axId val="839724248"/>
        <c:axId val="839726408"/>
      </c:barChart>
      <c:catAx>
        <c:axId val="839724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1D2713"/>
                </a:solidFill>
                <a:latin typeface="+mn-lt"/>
                <a:ea typeface="+mn-ea"/>
                <a:cs typeface="+mn-cs"/>
              </a:defRPr>
            </a:pPr>
            <a:endParaRPr lang="en-US"/>
          </a:p>
        </c:txPr>
        <c:crossAx val="839726408"/>
        <c:crosses val="autoZero"/>
        <c:auto val="1"/>
        <c:lblAlgn val="ctr"/>
        <c:lblOffset val="100"/>
        <c:noMultiLvlLbl val="0"/>
      </c:catAx>
      <c:valAx>
        <c:axId val="8397264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1D2713"/>
                </a:solidFill>
                <a:latin typeface="+mn-lt"/>
                <a:ea typeface="+mn-ea"/>
                <a:cs typeface="+mn-cs"/>
              </a:defRPr>
            </a:pPr>
            <a:endParaRPr lang="en-US"/>
          </a:p>
        </c:txPr>
        <c:crossAx val="839724248"/>
        <c:crosses val="autoZero"/>
        <c:crossBetween val="between"/>
      </c:valAx>
      <c:spPr>
        <a:noFill/>
        <a:ln>
          <a:noFill/>
        </a:ln>
        <a:effectLst/>
      </c:spPr>
    </c:plotArea>
    <c:legend>
      <c:legendPos val="b"/>
      <c:layout>
        <c:manualLayout>
          <c:xMode val="edge"/>
          <c:yMode val="edge"/>
          <c:x val="0.34327431328300062"/>
          <c:y val="0.78134961915580137"/>
          <c:w val="0.31345147044961547"/>
          <c:h val="7.7821934443393401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D2713"/>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bg2">
                    <a:lumMod val="25000"/>
                  </a:schemeClr>
                </a:solidFill>
                <a:latin typeface="+mn-lt"/>
                <a:ea typeface="+mn-ea"/>
                <a:cs typeface="+mn-cs"/>
              </a:defRPr>
            </a:pPr>
            <a:r>
              <a:rPr lang="et-EE" sz="1600" dirty="0">
                <a:solidFill>
                  <a:schemeClr val="bg2">
                    <a:lumMod val="25000"/>
                  </a:schemeClr>
                </a:solidFill>
              </a:rPr>
              <a:t>Ühe</a:t>
            </a:r>
            <a:r>
              <a:rPr lang="et-EE" sz="1600" baseline="0" dirty="0">
                <a:solidFill>
                  <a:schemeClr val="bg2">
                    <a:lumMod val="25000"/>
                  </a:schemeClr>
                </a:solidFill>
              </a:rPr>
              <a:t> töökoha loodav lisandväärtus, €</a:t>
            </a:r>
          </a:p>
        </c:rich>
      </c:tx>
      <c:layout>
        <c:manualLayout>
          <c:xMode val="edge"/>
          <c:yMode val="edge"/>
          <c:x val="0.34385474631300039"/>
          <c:y val="9.6485671356105737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bg2">
                  <a:lumMod val="25000"/>
                </a:schemeClr>
              </a:solidFill>
              <a:latin typeface="+mn-lt"/>
              <a:ea typeface="+mn-ea"/>
              <a:cs typeface="+mn-cs"/>
            </a:defRPr>
          </a:pPr>
          <a:endParaRPr lang="en-US"/>
        </a:p>
      </c:txPr>
    </c:title>
    <c:autoTitleDeleted val="0"/>
    <c:plotArea>
      <c:layout>
        <c:manualLayout>
          <c:layoutTarget val="inner"/>
          <c:xMode val="edge"/>
          <c:yMode val="edge"/>
          <c:x val="0.37064166981686092"/>
          <c:y val="0.23844461646641493"/>
          <c:w val="0.54605437824214353"/>
          <c:h val="0.46751093128235077"/>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Koostisosad!$B$21:$B$27</c:f>
              <c:strCache>
                <c:ptCount val="7"/>
                <c:pt idx="0">
                  <c:v>Turismisektor</c:v>
                </c:pt>
                <c:pt idx="1">
                  <c:v>Ehitus ja konstruktsioonid</c:v>
                </c:pt>
                <c:pt idx="2">
                  <c:v>Töötlev tööstus</c:v>
                </c:pt>
                <c:pt idx="3">
                  <c:v>Mäetööstus</c:v>
                </c:pt>
                <c:pt idx="4">
                  <c:v>Metsandus, põllumajandus</c:v>
                </c:pt>
                <c:pt idx="5">
                  <c:v>Kasvusubstraatide tootmine</c:v>
                </c:pt>
                <c:pt idx="6">
                  <c:v>Energeetika</c:v>
                </c:pt>
              </c:strCache>
            </c:strRef>
          </c:cat>
          <c:val>
            <c:numRef>
              <c:f>Koostisosad!$C$21:$C$27</c:f>
              <c:numCache>
                <c:formatCode>#,##0</c:formatCode>
                <c:ptCount val="7"/>
                <c:pt idx="0">
                  <c:v>19000</c:v>
                </c:pt>
                <c:pt idx="1">
                  <c:v>30000</c:v>
                </c:pt>
                <c:pt idx="2">
                  <c:v>37000</c:v>
                </c:pt>
                <c:pt idx="3">
                  <c:v>56000</c:v>
                </c:pt>
                <c:pt idx="4">
                  <c:v>62000</c:v>
                </c:pt>
                <c:pt idx="5">
                  <c:v>100000</c:v>
                </c:pt>
                <c:pt idx="6">
                  <c:v>150000</c:v>
                </c:pt>
              </c:numCache>
            </c:numRef>
          </c:val>
          <c:extLst>
            <c:ext xmlns:c16="http://schemas.microsoft.com/office/drawing/2014/chart" uri="{C3380CC4-5D6E-409C-BE32-E72D297353CC}">
              <c16:uniqueId val="{00000000-2EE2-4C9F-9A8F-6BA0DB6F5F10}"/>
            </c:ext>
          </c:extLst>
        </c:ser>
        <c:dLbls>
          <c:showLegendKey val="0"/>
          <c:showVal val="0"/>
          <c:showCatName val="0"/>
          <c:showSerName val="0"/>
          <c:showPercent val="0"/>
          <c:showBubbleSize val="0"/>
        </c:dLbls>
        <c:gapWidth val="182"/>
        <c:axId val="859632648"/>
        <c:axId val="859635168"/>
      </c:barChart>
      <c:catAx>
        <c:axId val="85963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mn-lt"/>
                <a:ea typeface="+mn-ea"/>
                <a:cs typeface="+mn-cs"/>
              </a:defRPr>
            </a:pPr>
            <a:endParaRPr lang="en-US"/>
          </a:p>
        </c:txPr>
        <c:crossAx val="859635168"/>
        <c:crosses val="autoZero"/>
        <c:auto val="1"/>
        <c:lblAlgn val="ctr"/>
        <c:lblOffset val="100"/>
        <c:noMultiLvlLbl val="0"/>
      </c:catAx>
      <c:valAx>
        <c:axId val="859635168"/>
        <c:scaling>
          <c:orientation val="minMax"/>
          <c:max val="16000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out"/>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859632648"/>
        <c:crosses val="autoZero"/>
        <c:crossBetween val="between"/>
        <c:majorUnit val="20000"/>
        <c:minorUnit val="5000"/>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4B5E46"/>
                </a:solidFill>
                <a:latin typeface="Times New Roman" panose="02020603050405020304" pitchFamily="18" charset="0"/>
                <a:ea typeface="+mn-ea"/>
                <a:cs typeface="Times New Roman" panose="02020603050405020304" pitchFamily="18" charset="0"/>
              </a:defRPr>
            </a:pPr>
            <a:r>
              <a:rPr lang="et-EE" sz="1800" b="0" i="0" dirty="0">
                <a:solidFill>
                  <a:srgbClr val="4B5E46"/>
                </a:solidFill>
                <a:latin typeface="Times New Roman" panose="02020603050405020304" pitchFamily="18" charset="0"/>
                <a:cs typeface="Times New Roman" panose="02020603050405020304" pitchFamily="18" charset="0"/>
              </a:rPr>
              <a:t>Kasvusubstraatide</a:t>
            </a:r>
            <a:r>
              <a:rPr lang="et-EE" sz="1800" b="0" i="0" baseline="0" dirty="0">
                <a:solidFill>
                  <a:srgbClr val="4B5E46"/>
                </a:solidFill>
                <a:latin typeface="Times New Roman" panose="02020603050405020304" pitchFamily="18" charset="0"/>
                <a:cs typeface="Times New Roman" panose="02020603050405020304" pitchFamily="18" charset="0"/>
              </a:rPr>
              <a:t> koostisainete </a:t>
            </a:r>
          </a:p>
          <a:p>
            <a:pPr>
              <a:defRPr sz="1800" b="0" i="0" u="none" strike="noStrike" kern="1200" spc="0" baseline="0">
                <a:solidFill>
                  <a:srgbClr val="4B5E46"/>
                </a:solidFill>
                <a:latin typeface="Times New Roman" panose="02020603050405020304" pitchFamily="18" charset="0"/>
                <a:ea typeface="+mn-ea"/>
                <a:cs typeface="Times New Roman" panose="02020603050405020304" pitchFamily="18" charset="0"/>
              </a:defRPr>
            </a:pPr>
            <a:r>
              <a:rPr lang="et-EE" sz="1800" b="0" i="0" baseline="0" dirty="0">
                <a:solidFill>
                  <a:srgbClr val="4B5E46"/>
                </a:solidFill>
                <a:latin typeface="Times New Roman" panose="02020603050405020304" pitchFamily="18" charset="0"/>
                <a:cs typeface="Times New Roman" panose="02020603050405020304" pitchFamily="18" charset="0"/>
              </a:rPr>
              <a:t>vajadus maailmas, milj m</a:t>
            </a:r>
            <a:r>
              <a:rPr lang="et-EE" sz="1800" b="0" i="0" baseline="30000" dirty="0">
                <a:solidFill>
                  <a:srgbClr val="4B5E46"/>
                </a:solidFill>
                <a:latin typeface="Times New Roman" panose="02020603050405020304" pitchFamily="18" charset="0"/>
                <a:cs typeface="Times New Roman" panose="02020603050405020304" pitchFamily="18" charset="0"/>
              </a:rPr>
              <a:t>3</a:t>
            </a:r>
            <a:r>
              <a:rPr lang="et-EE" sz="1800" b="0" i="0" baseline="0" dirty="0">
                <a:solidFill>
                  <a:srgbClr val="4B5E46"/>
                </a:solidFill>
                <a:latin typeface="Times New Roman" panose="02020603050405020304" pitchFamily="18" charset="0"/>
                <a:cs typeface="Times New Roman" panose="02020603050405020304" pitchFamily="18" charset="0"/>
              </a:rPr>
              <a:t> aastas</a:t>
            </a:r>
            <a:endParaRPr lang="en-GB" sz="1800" b="0" i="0" dirty="0">
              <a:solidFill>
                <a:srgbClr val="4B5E46"/>
              </a:solidFill>
              <a:latin typeface="Times New Roman" panose="02020603050405020304" pitchFamily="18" charset="0"/>
              <a:cs typeface="Times New Roman" panose="02020603050405020304" pitchFamily="18" charset="0"/>
            </a:endParaRPr>
          </a:p>
        </c:rich>
      </c:tx>
      <c:layout>
        <c:manualLayout>
          <c:xMode val="edge"/>
          <c:yMode val="edge"/>
          <c:x val="0.21669106711867653"/>
          <c:y val="3.2859097215708975E-2"/>
        </c:manualLayout>
      </c:layout>
      <c:overlay val="0"/>
      <c:spPr>
        <a:noFill/>
        <a:ln>
          <a:noFill/>
        </a:ln>
        <a:effectLst/>
      </c:spPr>
    </c:title>
    <c:autoTitleDeleted val="0"/>
    <c:plotArea>
      <c:layout>
        <c:manualLayout>
          <c:layoutTarget val="inner"/>
          <c:xMode val="edge"/>
          <c:yMode val="edge"/>
          <c:x val="0.27432811267875279"/>
          <c:y val="0.23216332092492753"/>
          <c:w val="0.66683617679333662"/>
          <c:h val="0.66850388692503315"/>
        </c:manualLayout>
      </c:layout>
      <c:barChart>
        <c:barDir val="bar"/>
        <c:grouping val="stacked"/>
        <c:varyColors val="0"/>
        <c:ser>
          <c:idx val="0"/>
          <c:order val="0"/>
          <c:tx>
            <c:v>2020</c:v>
          </c:tx>
          <c:spPr>
            <a:solidFill>
              <a:srgbClr val="BDC82A"/>
            </a:solidFill>
            <a:ln>
              <a:noFill/>
            </a:ln>
            <a:effectLst/>
          </c:spPr>
          <c:invertIfNegative val="0"/>
          <c:cat>
            <c:strRef>
              <c:f>Koostisosad!$B$5:$B$13</c:f>
              <c:strCache>
                <c:ptCount val="9"/>
                <c:pt idx="0">
                  <c:v>Aiandusturvas</c:v>
                </c:pt>
                <c:pt idx="1">
                  <c:v>Muu / uued (?)</c:v>
                </c:pt>
                <c:pt idx="2">
                  <c:v>Kookoskiud</c:v>
                </c:pt>
                <c:pt idx="3">
                  <c:v>Mineraalained / tuff </c:v>
                </c:pt>
                <c:pt idx="4">
                  <c:v>Puidukiud</c:v>
                </c:pt>
                <c:pt idx="5">
                  <c:v>Puukoor </c:v>
                </c:pt>
                <c:pt idx="6">
                  <c:v>Perliit </c:v>
                </c:pt>
                <c:pt idx="7">
                  <c:v>Kompost </c:v>
                </c:pt>
                <c:pt idx="8">
                  <c:v>Kivivill </c:v>
                </c:pt>
              </c:strCache>
            </c:strRef>
          </c:cat>
          <c:val>
            <c:numRef>
              <c:f>Koostisosad!$C$5:$C$13</c:f>
              <c:numCache>
                <c:formatCode>General</c:formatCode>
                <c:ptCount val="9"/>
                <c:pt idx="0">
                  <c:v>40</c:v>
                </c:pt>
                <c:pt idx="1">
                  <c:v>0</c:v>
                </c:pt>
                <c:pt idx="2">
                  <c:v>5</c:v>
                </c:pt>
                <c:pt idx="3">
                  <c:v>8</c:v>
                </c:pt>
                <c:pt idx="4">
                  <c:v>2</c:v>
                </c:pt>
                <c:pt idx="5">
                  <c:v>1</c:v>
                </c:pt>
                <c:pt idx="6">
                  <c:v>1.5</c:v>
                </c:pt>
                <c:pt idx="7">
                  <c:v>1</c:v>
                </c:pt>
                <c:pt idx="8">
                  <c:v>0.9</c:v>
                </c:pt>
              </c:numCache>
            </c:numRef>
          </c:val>
          <c:extLst>
            <c:ext xmlns:c16="http://schemas.microsoft.com/office/drawing/2014/chart" uri="{C3380CC4-5D6E-409C-BE32-E72D297353CC}">
              <c16:uniqueId val="{00000000-C62C-4D5C-9B73-5E3395A952DD}"/>
            </c:ext>
          </c:extLst>
        </c:ser>
        <c:ser>
          <c:idx val="1"/>
          <c:order val="1"/>
          <c:tx>
            <c:v>Täiendav kasv 2050</c:v>
          </c:tx>
          <c:spPr>
            <a:solidFill>
              <a:srgbClr val="D8E06A"/>
            </a:solidFill>
            <a:ln>
              <a:noFill/>
            </a:ln>
            <a:effectLst/>
          </c:spPr>
          <c:invertIfNegative val="0"/>
          <c:cat>
            <c:strRef>
              <c:f>Koostisosad!$B$5:$B$13</c:f>
              <c:strCache>
                <c:ptCount val="9"/>
                <c:pt idx="0">
                  <c:v>Aiandusturvas</c:v>
                </c:pt>
                <c:pt idx="1">
                  <c:v>Muu / uued (?)</c:v>
                </c:pt>
                <c:pt idx="2">
                  <c:v>Kookoskiud</c:v>
                </c:pt>
                <c:pt idx="3">
                  <c:v>Mineraalained / tuff </c:v>
                </c:pt>
                <c:pt idx="4">
                  <c:v>Puidukiud</c:v>
                </c:pt>
                <c:pt idx="5">
                  <c:v>Puukoor </c:v>
                </c:pt>
                <c:pt idx="6">
                  <c:v>Perliit </c:v>
                </c:pt>
                <c:pt idx="7">
                  <c:v>Kompost </c:v>
                </c:pt>
                <c:pt idx="8">
                  <c:v>Kivivill </c:v>
                </c:pt>
              </c:strCache>
            </c:strRef>
          </c:cat>
          <c:val>
            <c:numRef>
              <c:f>Koostisosad!$D$5:$D$13</c:f>
              <c:numCache>
                <c:formatCode>General</c:formatCode>
                <c:ptCount val="9"/>
                <c:pt idx="0">
                  <c:v>40</c:v>
                </c:pt>
                <c:pt idx="1">
                  <c:v>43</c:v>
                </c:pt>
                <c:pt idx="2">
                  <c:v>30</c:v>
                </c:pt>
                <c:pt idx="3">
                  <c:v>25</c:v>
                </c:pt>
                <c:pt idx="4">
                  <c:v>23</c:v>
                </c:pt>
                <c:pt idx="5">
                  <c:v>9</c:v>
                </c:pt>
                <c:pt idx="6">
                  <c:v>8.5</c:v>
                </c:pt>
                <c:pt idx="7">
                  <c:v>4</c:v>
                </c:pt>
                <c:pt idx="8">
                  <c:v>3.1</c:v>
                </c:pt>
              </c:numCache>
            </c:numRef>
          </c:val>
          <c:extLst>
            <c:ext xmlns:c16="http://schemas.microsoft.com/office/drawing/2014/chart" uri="{C3380CC4-5D6E-409C-BE32-E72D297353CC}">
              <c16:uniqueId val="{00000001-C62C-4D5C-9B73-5E3395A952DD}"/>
            </c:ext>
          </c:extLst>
        </c:ser>
        <c:dLbls>
          <c:showLegendKey val="0"/>
          <c:showVal val="0"/>
          <c:showCatName val="0"/>
          <c:showSerName val="0"/>
          <c:showPercent val="0"/>
          <c:showBubbleSize val="0"/>
        </c:dLbls>
        <c:gapWidth val="173"/>
        <c:overlap val="100"/>
        <c:axId val="511172928"/>
        <c:axId val="1"/>
      </c:barChart>
      <c:catAx>
        <c:axId val="511172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4B5E46"/>
                </a:solidFill>
                <a:latin typeface="Arial" panose="020B0604020202020204" pitchFamily="34" charset="0"/>
                <a:ea typeface="+mn-ea"/>
                <a:cs typeface="Arial" panose="020B0604020202020204" pitchFamily="34" charset="0"/>
              </a:defRPr>
            </a:pPr>
            <a:endParaRPr lang="en-US"/>
          </a:p>
        </c:txPr>
        <c:crossAx val="1"/>
        <c:crosses val="autoZero"/>
        <c:auto val="1"/>
        <c:lblAlgn val="ctr"/>
        <c:lblOffset val="100"/>
        <c:noMultiLvlLbl val="0"/>
      </c:catAx>
      <c:valAx>
        <c:axId val="1"/>
        <c:scaling>
          <c:orientation val="minMax"/>
          <c:max val="9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11172928"/>
        <c:crossesAt val="1"/>
        <c:crossBetween val="between"/>
        <c:majorUnit val="15"/>
      </c:valAx>
      <c:spPr>
        <a:noFill/>
        <a:ln w="25400">
          <a:noFill/>
        </a:ln>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4B5E46"/>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FAAF5-C8FE-40CD-9AFC-48A96640EECA}" type="datetimeFigureOut">
              <a:rPr lang="en-GB" smtClean="0"/>
              <a:t>28/06/2024</a:t>
            </a:fld>
            <a:endParaRPr lang="en-GB"/>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GB"/>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C7C00-9428-475B-8548-81325D31DC6A}" type="slidenum">
              <a:rPr lang="en-GB" smtClean="0"/>
              <a:t>‹#›</a:t>
            </a:fld>
            <a:endParaRPr lang="en-GB"/>
          </a:p>
        </p:txBody>
      </p:sp>
    </p:spTree>
    <p:extLst>
      <p:ext uri="{BB962C8B-B14F-4D97-AF65-F5344CB8AC3E}">
        <p14:creationId xmlns:p14="http://schemas.microsoft.com/office/powerpoint/2010/main" val="3642127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860C189-797A-41EB-BEF5-720D46EBFFA5}"/>
              </a:ext>
            </a:extLst>
          </p:cNvPr>
          <p:cNvSpPr>
            <a:spLocks noGrp="1"/>
          </p:cNvSpPr>
          <p:nvPr>
            <p:ph type="ctrTitle"/>
          </p:nvPr>
        </p:nvSpPr>
        <p:spPr>
          <a:xfrm>
            <a:off x="1524000" y="1122363"/>
            <a:ext cx="9144000" cy="2387600"/>
          </a:xfrm>
        </p:spPr>
        <p:txBody>
          <a:bodyPr anchor="b"/>
          <a:lstStyle>
            <a:lvl1pPr algn="ctr">
              <a:defRPr sz="6000"/>
            </a:lvl1pPr>
          </a:lstStyle>
          <a:p>
            <a:r>
              <a:rPr lang="et-EE"/>
              <a:t>Klõpsake juhteksemplari pealkirja laadi redigeerimiseks</a:t>
            </a:r>
            <a:endParaRPr lang="en-GB"/>
          </a:p>
        </p:txBody>
      </p:sp>
      <p:sp>
        <p:nvSpPr>
          <p:cNvPr id="3" name="Alapealkiri 2">
            <a:extLst>
              <a:ext uri="{FF2B5EF4-FFF2-40B4-BE49-F238E27FC236}">
                <a16:creationId xmlns:a16="http://schemas.microsoft.com/office/drawing/2014/main" id="{CFB3C9D9-7239-E972-73AC-E0FEAC485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a:t>Klõpsake juhteksemplari alapealkirja laadi redigeerimiseks</a:t>
            </a:r>
            <a:endParaRPr lang="en-GB"/>
          </a:p>
        </p:txBody>
      </p:sp>
      <p:sp>
        <p:nvSpPr>
          <p:cNvPr id="4" name="Kuupäeva kohatäide 3">
            <a:extLst>
              <a:ext uri="{FF2B5EF4-FFF2-40B4-BE49-F238E27FC236}">
                <a16:creationId xmlns:a16="http://schemas.microsoft.com/office/drawing/2014/main" id="{27FDB410-098E-20E2-3CAD-80A6C56C9AB3}"/>
              </a:ext>
            </a:extLst>
          </p:cNvPr>
          <p:cNvSpPr>
            <a:spLocks noGrp="1"/>
          </p:cNvSpPr>
          <p:nvPr>
            <p:ph type="dt" sz="half" idx="10"/>
          </p:nvPr>
        </p:nvSpPr>
        <p:spPr/>
        <p:txBody>
          <a:bodyPr/>
          <a:lstStyle/>
          <a:p>
            <a:fld id="{3D73C512-9C73-4842-A226-8440CF27BCCA}" type="datetime1">
              <a:rPr lang="en-GB" smtClean="0"/>
              <a:t>28/06/2024</a:t>
            </a:fld>
            <a:endParaRPr lang="en-GB"/>
          </a:p>
        </p:txBody>
      </p:sp>
      <p:sp>
        <p:nvSpPr>
          <p:cNvPr id="5" name="Jaluse kohatäide 4">
            <a:extLst>
              <a:ext uri="{FF2B5EF4-FFF2-40B4-BE49-F238E27FC236}">
                <a16:creationId xmlns:a16="http://schemas.microsoft.com/office/drawing/2014/main" id="{B5C5CAB3-4D66-F9B2-9B88-B72C5BBB8906}"/>
              </a:ext>
            </a:extLst>
          </p:cNvPr>
          <p:cNvSpPr>
            <a:spLocks noGrp="1"/>
          </p:cNvSpPr>
          <p:nvPr>
            <p:ph type="ftr" sz="quarter" idx="11"/>
          </p:nvPr>
        </p:nvSpPr>
        <p:spPr/>
        <p:txBody>
          <a:bodyPr/>
          <a:lstStyle/>
          <a:p>
            <a:endParaRPr lang="en-GB"/>
          </a:p>
        </p:txBody>
      </p:sp>
      <p:sp>
        <p:nvSpPr>
          <p:cNvPr id="6" name="Slaidinumbri kohatäide 5">
            <a:extLst>
              <a:ext uri="{FF2B5EF4-FFF2-40B4-BE49-F238E27FC236}">
                <a16:creationId xmlns:a16="http://schemas.microsoft.com/office/drawing/2014/main" id="{5F665EE8-66DE-7F83-EDA2-EB45E964AF35}"/>
              </a:ext>
            </a:extLst>
          </p:cNvPr>
          <p:cNvSpPr>
            <a:spLocks noGrp="1"/>
          </p:cNvSpPr>
          <p:nvPr>
            <p:ph type="sldNum" sz="quarter" idx="12"/>
          </p:nvPr>
        </p:nvSpPr>
        <p:spPr/>
        <p:txBody>
          <a:bodyPr/>
          <a:lstStyle/>
          <a:p>
            <a:fld id="{472637C3-888C-4AD0-9F1A-1DBCA48DEFB3}" type="slidenum">
              <a:rPr lang="en-GB" smtClean="0"/>
              <a:t>‹#›</a:t>
            </a:fld>
            <a:endParaRPr lang="en-GB"/>
          </a:p>
        </p:txBody>
      </p:sp>
    </p:spTree>
    <p:extLst>
      <p:ext uri="{BB962C8B-B14F-4D97-AF65-F5344CB8AC3E}">
        <p14:creationId xmlns:p14="http://schemas.microsoft.com/office/powerpoint/2010/main" val="2976883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BE5DF8F-3842-1340-AA0A-6CB05EB6BA37}"/>
              </a:ext>
            </a:extLst>
          </p:cNvPr>
          <p:cNvSpPr>
            <a:spLocks noGrp="1"/>
          </p:cNvSpPr>
          <p:nvPr>
            <p:ph type="title"/>
          </p:nvPr>
        </p:nvSpPr>
        <p:spPr/>
        <p:txBody>
          <a:bodyPr/>
          <a:lstStyle/>
          <a:p>
            <a:r>
              <a:rPr lang="et-EE"/>
              <a:t>Klõpsake juhteksemplari pealkirja laadi redigeerimiseks</a:t>
            </a:r>
            <a:endParaRPr lang="en-GB"/>
          </a:p>
        </p:txBody>
      </p:sp>
      <p:sp>
        <p:nvSpPr>
          <p:cNvPr id="3" name="Vertikaalteksti kohatäide 2">
            <a:extLst>
              <a:ext uri="{FF2B5EF4-FFF2-40B4-BE49-F238E27FC236}">
                <a16:creationId xmlns:a16="http://schemas.microsoft.com/office/drawing/2014/main" id="{79811EB8-E45C-9953-B0C2-C168F83B3524}"/>
              </a:ext>
            </a:extLst>
          </p:cNvPr>
          <p:cNvSpPr>
            <a:spLocks noGrp="1"/>
          </p:cNvSpPr>
          <p:nvPr>
            <p:ph type="body" orient="vert" idx="1"/>
          </p:nvPr>
        </p:nvSpPr>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GB"/>
          </a:p>
        </p:txBody>
      </p:sp>
      <p:sp>
        <p:nvSpPr>
          <p:cNvPr id="4" name="Kuupäeva kohatäide 3">
            <a:extLst>
              <a:ext uri="{FF2B5EF4-FFF2-40B4-BE49-F238E27FC236}">
                <a16:creationId xmlns:a16="http://schemas.microsoft.com/office/drawing/2014/main" id="{A44968E3-F280-60D3-0585-BA5C1D2A4279}"/>
              </a:ext>
            </a:extLst>
          </p:cNvPr>
          <p:cNvSpPr>
            <a:spLocks noGrp="1"/>
          </p:cNvSpPr>
          <p:nvPr>
            <p:ph type="dt" sz="half" idx="10"/>
          </p:nvPr>
        </p:nvSpPr>
        <p:spPr/>
        <p:txBody>
          <a:bodyPr/>
          <a:lstStyle/>
          <a:p>
            <a:fld id="{AD0FEE68-F71F-4014-8AA5-6E2EB2653554}" type="datetime1">
              <a:rPr lang="en-GB" smtClean="0"/>
              <a:t>28/06/2024</a:t>
            </a:fld>
            <a:endParaRPr lang="en-GB"/>
          </a:p>
        </p:txBody>
      </p:sp>
      <p:sp>
        <p:nvSpPr>
          <p:cNvPr id="5" name="Jaluse kohatäide 4">
            <a:extLst>
              <a:ext uri="{FF2B5EF4-FFF2-40B4-BE49-F238E27FC236}">
                <a16:creationId xmlns:a16="http://schemas.microsoft.com/office/drawing/2014/main" id="{EAC2431E-426A-2F05-FFBD-DA783658DE6F}"/>
              </a:ext>
            </a:extLst>
          </p:cNvPr>
          <p:cNvSpPr>
            <a:spLocks noGrp="1"/>
          </p:cNvSpPr>
          <p:nvPr>
            <p:ph type="ftr" sz="quarter" idx="11"/>
          </p:nvPr>
        </p:nvSpPr>
        <p:spPr/>
        <p:txBody>
          <a:bodyPr/>
          <a:lstStyle/>
          <a:p>
            <a:endParaRPr lang="en-GB"/>
          </a:p>
        </p:txBody>
      </p:sp>
      <p:sp>
        <p:nvSpPr>
          <p:cNvPr id="6" name="Slaidinumbri kohatäide 5">
            <a:extLst>
              <a:ext uri="{FF2B5EF4-FFF2-40B4-BE49-F238E27FC236}">
                <a16:creationId xmlns:a16="http://schemas.microsoft.com/office/drawing/2014/main" id="{145489DF-2AD2-3087-01EA-51E0737A8C89}"/>
              </a:ext>
            </a:extLst>
          </p:cNvPr>
          <p:cNvSpPr>
            <a:spLocks noGrp="1"/>
          </p:cNvSpPr>
          <p:nvPr>
            <p:ph type="sldNum" sz="quarter" idx="12"/>
          </p:nvPr>
        </p:nvSpPr>
        <p:spPr/>
        <p:txBody>
          <a:bodyPr/>
          <a:lstStyle/>
          <a:p>
            <a:fld id="{472637C3-888C-4AD0-9F1A-1DBCA48DEFB3}" type="slidenum">
              <a:rPr lang="en-GB" smtClean="0"/>
              <a:t>‹#›</a:t>
            </a:fld>
            <a:endParaRPr lang="en-GB"/>
          </a:p>
        </p:txBody>
      </p:sp>
    </p:spTree>
    <p:extLst>
      <p:ext uri="{BB962C8B-B14F-4D97-AF65-F5344CB8AC3E}">
        <p14:creationId xmlns:p14="http://schemas.microsoft.com/office/powerpoint/2010/main" val="3159945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a:extLst>
              <a:ext uri="{FF2B5EF4-FFF2-40B4-BE49-F238E27FC236}">
                <a16:creationId xmlns:a16="http://schemas.microsoft.com/office/drawing/2014/main" id="{AC5FC6C8-A496-07B4-E9B0-03320C748015}"/>
              </a:ext>
            </a:extLst>
          </p:cNvPr>
          <p:cNvSpPr>
            <a:spLocks noGrp="1"/>
          </p:cNvSpPr>
          <p:nvPr>
            <p:ph type="title" orient="vert"/>
          </p:nvPr>
        </p:nvSpPr>
        <p:spPr>
          <a:xfrm>
            <a:off x="8724900" y="365125"/>
            <a:ext cx="2628900" cy="5811838"/>
          </a:xfrm>
        </p:spPr>
        <p:txBody>
          <a:bodyPr vert="eaVert"/>
          <a:lstStyle/>
          <a:p>
            <a:r>
              <a:rPr lang="et-EE"/>
              <a:t>Klõpsake juhteksemplari pealkirja laadi redigeerimiseks</a:t>
            </a:r>
            <a:endParaRPr lang="en-GB"/>
          </a:p>
        </p:txBody>
      </p:sp>
      <p:sp>
        <p:nvSpPr>
          <p:cNvPr id="3" name="Vertikaalteksti kohatäide 2">
            <a:extLst>
              <a:ext uri="{FF2B5EF4-FFF2-40B4-BE49-F238E27FC236}">
                <a16:creationId xmlns:a16="http://schemas.microsoft.com/office/drawing/2014/main" id="{F5E450C0-B8F0-1945-49C0-84137D73FF0D}"/>
              </a:ext>
            </a:extLst>
          </p:cNvPr>
          <p:cNvSpPr>
            <a:spLocks noGrp="1"/>
          </p:cNvSpPr>
          <p:nvPr>
            <p:ph type="body" orient="vert" idx="1"/>
          </p:nvPr>
        </p:nvSpPr>
        <p:spPr>
          <a:xfrm>
            <a:off x="838200" y="365125"/>
            <a:ext cx="7734300" cy="5811838"/>
          </a:xfrm>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GB"/>
          </a:p>
        </p:txBody>
      </p:sp>
      <p:sp>
        <p:nvSpPr>
          <p:cNvPr id="4" name="Kuupäeva kohatäide 3">
            <a:extLst>
              <a:ext uri="{FF2B5EF4-FFF2-40B4-BE49-F238E27FC236}">
                <a16:creationId xmlns:a16="http://schemas.microsoft.com/office/drawing/2014/main" id="{41CED38E-0186-FA97-8516-6B90D3D27A19}"/>
              </a:ext>
            </a:extLst>
          </p:cNvPr>
          <p:cNvSpPr>
            <a:spLocks noGrp="1"/>
          </p:cNvSpPr>
          <p:nvPr>
            <p:ph type="dt" sz="half" idx="10"/>
          </p:nvPr>
        </p:nvSpPr>
        <p:spPr/>
        <p:txBody>
          <a:bodyPr/>
          <a:lstStyle/>
          <a:p>
            <a:fld id="{D00A616B-058A-415E-BB15-5255A0980AF9}" type="datetime1">
              <a:rPr lang="en-GB" smtClean="0"/>
              <a:t>28/06/2024</a:t>
            </a:fld>
            <a:endParaRPr lang="en-GB"/>
          </a:p>
        </p:txBody>
      </p:sp>
      <p:sp>
        <p:nvSpPr>
          <p:cNvPr id="5" name="Jaluse kohatäide 4">
            <a:extLst>
              <a:ext uri="{FF2B5EF4-FFF2-40B4-BE49-F238E27FC236}">
                <a16:creationId xmlns:a16="http://schemas.microsoft.com/office/drawing/2014/main" id="{F4A67836-151E-8801-5C72-D0788DBE75F2}"/>
              </a:ext>
            </a:extLst>
          </p:cNvPr>
          <p:cNvSpPr>
            <a:spLocks noGrp="1"/>
          </p:cNvSpPr>
          <p:nvPr>
            <p:ph type="ftr" sz="quarter" idx="11"/>
          </p:nvPr>
        </p:nvSpPr>
        <p:spPr/>
        <p:txBody>
          <a:bodyPr/>
          <a:lstStyle/>
          <a:p>
            <a:endParaRPr lang="en-GB"/>
          </a:p>
        </p:txBody>
      </p:sp>
      <p:sp>
        <p:nvSpPr>
          <p:cNvPr id="6" name="Slaidinumbri kohatäide 5">
            <a:extLst>
              <a:ext uri="{FF2B5EF4-FFF2-40B4-BE49-F238E27FC236}">
                <a16:creationId xmlns:a16="http://schemas.microsoft.com/office/drawing/2014/main" id="{04652DB8-508B-C067-ECE7-5140DFEBE035}"/>
              </a:ext>
            </a:extLst>
          </p:cNvPr>
          <p:cNvSpPr>
            <a:spLocks noGrp="1"/>
          </p:cNvSpPr>
          <p:nvPr>
            <p:ph type="sldNum" sz="quarter" idx="12"/>
          </p:nvPr>
        </p:nvSpPr>
        <p:spPr/>
        <p:txBody>
          <a:bodyPr/>
          <a:lstStyle/>
          <a:p>
            <a:fld id="{472637C3-888C-4AD0-9F1A-1DBCA48DEFB3}" type="slidenum">
              <a:rPr lang="en-GB" smtClean="0"/>
              <a:t>‹#›</a:t>
            </a:fld>
            <a:endParaRPr lang="en-GB"/>
          </a:p>
        </p:txBody>
      </p:sp>
    </p:spTree>
    <p:extLst>
      <p:ext uri="{BB962C8B-B14F-4D97-AF65-F5344CB8AC3E}">
        <p14:creationId xmlns:p14="http://schemas.microsoft.com/office/powerpoint/2010/main" val="2397146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BF22E29-9696-CA37-7500-9A916EE592C4}"/>
              </a:ext>
            </a:extLst>
          </p:cNvPr>
          <p:cNvSpPr>
            <a:spLocks noGrp="1"/>
          </p:cNvSpPr>
          <p:nvPr>
            <p:ph type="title"/>
          </p:nvPr>
        </p:nvSpPr>
        <p:spPr/>
        <p:txBody>
          <a:bodyPr/>
          <a:lstStyle/>
          <a:p>
            <a:r>
              <a:rPr lang="et-EE"/>
              <a:t>Klõpsake juhteksemplari pealkirja laadi redigeerimiseks</a:t>
            </a:r>
            <a:endParaRPr lang="en-GB"/>
          </a:p>
        </p:txBody>
      </p:sp>
      <p:sp>
        <p:nvSpPr>
          <p:cNvPr id="3" name="Sisu kohatäide 2">
            <a:extLst>
              <a:ext uri="{FF2B5EF4-FFF2-40B4-BE49-F238E27FC236}">
                <a16:creationId xmlns:a16="http://schemas.microsoft.com/office/drawing/2014/main" id="{668FEDEA-76B5-F602-C819-8C48244D5B62}"/>
              </a:ext>
            </a:extLst>
          </p:cNvPr>
          <p:cNvSpPr>
            <a:spLocks noGrp="1"/>
          </p:cNvSpPr>
          <p:nvPr>
            <p:ph idx="1"/>
          </p:nvPr>
        </p:nvSpPr>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GB"/>
          </a:p>
        </p:txBody>
      </p:sp>
      <p:sp>
        <p:nvSpPr>
          <p:cNvPr id="4" name="Kuupäeva kohatäide 3">
            <a:extLst>
              <a:ext uri="{FF2B5EF4-FFF2-40B4-BE49-F238E27FC236}">
                <a16:creationId xmlns:a16="http://schemas.microsoft.com/office/drawing/2014/main" id="{ED7EAA33-244E-00F1-6B57-45A7536DD4E8}"/>
              </a:ext>
            </a:extLst>
          </p:cNvPr>
          <p:cNvSpPr>
            <a:spLocks noGrp="1"/>
          </p:cNvSpPr>
          <p:nvPr>
            <p:ph type="dt" sz="half" idx="10"/>
          </p:nvPr>
        </p:nvSpPr>
        <p:spPr/>
        <p:txBody>
          <a:bodyPr/>
          <a:lstStyle/>
          <a:p>
            <a:fld id="{D8C65447-6C3F-4648-A0B8-2A3E13C3C6B1}" type="datetime1">
              <a:rPr lang="en-GB" smtClean="0"/>
              <a:t>28/06/2024</a:t>
            </a:fld>
            <a:endParaRPr lang="en-GB"/>
          </a:p>
        </p:txBody>
      </p:sp>
      <p:sp>
        <p:nvSpPr>
          <p:cNvPr id="5" name="Jaluse kohatäide 4">
            <a:extLst>
              <a:ext uri="{FF2B5EF4-FFF2-40B4-BE49-F238E27FC236}">
                <a16:creationId xmlns:a16="http://schemas.microsoft.com/office/drawing/2014/main" id="{B8C24E50-59CF-4E8E-3CCF-3CA09AF9359F}"/>
              </a:ext>
            </a:extLst>
          </p:cNvPr>
          <p:cNvSpPr>
            <a:spLocks noGrp="1"/>
          </p:cNvSpPr>
          <p:nvPr>
            <p:ph type="ftr" sz="quarter" idx="11"/>
          </p:nvPr>
        </p:nvSpPr>
        <p:spPr/>
        <p:txBody>
          <a:bodyPr/>
          <a:lstStyle/>
          <a:p>
            <a:endParaRPr lang="en-GB"/>
          </a:p>
        </p:txBody>
      </p:sp>
      <p:sp>
        <p:nvSpPr>
          <p:cNvPr id="6" name="Slaidinumbri kohatäide 5">
            <a:extLst>
              <a:ext uri="{FF2B5EF4-FFF2-40B4-BE49-F238E27FC236}">
                <a16:creationId xmlns:a16="http://schemas.microsoft.com/office/drawing/2014/main" id="{EB465CAA-FBE5-2377-E876-EA76E0534C44}"/>
              </a:ext>
            </a:extLst>
          </p:cNvPr>
          <p:cNvSpPr>
            <a:spLocks noGrp="1"/>
          </p:cNvSpPr>
          <p:nvPr>
            <p:ph type="sldNum" sz="quarter" idx="12"/>
          </p:nvPr>
        </p:nvSpPr>
        <p:spPr/>
        <p:txBody>
          <a:bodyPr/>
          <a:lstStyle/>
          <a:p>
            <a:fld id="{472637C3-888C-4AD0-9F1A-1DBCA48DEFB3}" type="slidenum">
              <a:rPr lang="en-GB" smtClean="0"/>
              <a:t>‹#›</a:t>
            </a:fld>
            <a:endParaRPr lang="en-GB"/>
          </a:p>
        </p:txBody>
      </p:sp>
    </p:spTree>
    <p:extLst>
      <p:ext uri="{BB962C8B-B14F-4D97-AF65-F5344CB8AC3E}">
        <p14:creationId xmlns:p14="http://schemas.microsoft.com/office/powerpoint/2010/main" val="4130996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ADE3DCD-5B30-E420-62A9-0C701FEF322D}"/>
              </a:ext>
            </a:extLst>
          </p:cNvPr>
          <p:cNvSpPr>
            <a:spLocks noGrp="1"/>
          </p:cNvSpPr>
          <p:nvPr>
            <p:ph type="title"/>
          </p:nvPr>
        </p:nvSpPr>
        <p:spPr>
          <a:xfrm>
            <a:off x="831850" y="1709738"/>
            <a:ext cx="10515600" cy="2852737"/>
          </a:xfrm>
        </p:spPr>
        <p:txBody>
          <a:bodyPr anchor="b"/>
          <a:lstStyle>
            <a:lvl1pPr>
              <a:defRPr sz="6000"/>
            </a:lvl1pPr>
          </a:lstStyle>
          <a:p>
            <a:r>
              <a:rPr lang="et-EE"/>
              <a:t>Klõpsake juhteksemplari pealkirja laadi redigeerimiseks</a:t>
            </a:r>
            <a:endParaRPr lang="en-GB"/>
          </a:p>
        </p:txBody>
      </p:sp>
      <p:sp>
        <p:nvSpPr>
          <p:cNvPr id="3" name="Teksti kohatäide 2">
            <a:extLst>
              <a:ext uri="{FF2B5EF4-FFF2-40B4-BE49-F238E27FC236}">
                <a16:creationId xmlns:a16="http://schemas.microsoft.com/office/drawing/2014/main" id="{CA4FF032-1302-9978-455C-AEC27A0BE8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a:t>Klõpsake juhteksemplari tekstilaadide redigeerimiseks</a:t>
            </a:r>
          </a:p>
        </p:txBody>
      </p:sp>
      <p:sp>
        <p:nvSpPr>
          <p:cNvPr id="4" name="Kuupäeva kohatäide 3">
            <a:extLst>
              <a:ext uri="{FF2B5EF4-FFF2-40B4-BE49-F238E27FC236}">
                <a16:creationId xmlns:a16="http://schemas.microsoft.com/office/drawing/2014/main" id="{F28987DA-CA7D-6CC8-08CF-E968B34E8D09}"/>
              </a:ext>
            </a:extLst>
          </p:cNvPr>
          <p:cNvSpPr>
            <a:spLocks noGrp="1"/>
          </p:cNvSpPr>
          <p:nvPr>
            <p:ph type="dt" sz="half" idx="10"/>
          </p:nvPr>
        </p:nvSpPr>
        <p:spPr/>
        <p:txBody>
          <a:bodyPr/>
          <a:lstStyle/>
          <a:p>
            <a:fld id="{325C1403-B1A9-44DB-999F-E030F308A56D}" type="datetime1">
              <a:rPr lang="en-GB" smtClean="0"/>
              <a:t>28/06/2024</a:t>
            </a:fld>
            <a:endParaRPr lang="en-GB"/>
          </a:p>
        </p:txBody>
      </p:sp>
      <p:sp>
        <p:nvSpPr>
          <p:cNvPr id="5" name="Jaluse kohatäide 4">
            <a:extLst>
              <a:ext uri="{FF2B5EF4-FFF2-40B4-BE49-F238E27FC236}">
                <a16:creationId xmlns:a16="http://schemas.microsoft.com/office/drawing/2014/main" id="{C11E1A12-4A86-9DD8-15F0-66F0CF4F7EC0}"/>
              </a:ext>
            </a:extLst>
          </p:cNvPr>
          <p:cNvSpPr>
            <a:spLocks noGrp="1"/>
          </p:cNvSpPr>
          <p:nvPr>
            <p:ph type="ftr" sz="quarter" idx="11"/>
          </p:nvPr>
        </p:nvSpPr>
        <p:spPr/>
        <p:txBody>
          <a:bodyPr/>
          <a:lstStyle/>
          <a:p>
            <a:endParaRPr lang="en-GB"/>
          </a:p>
        </p:txBody>
      </p:sp>
      <p:sp>
        <p:nvSpPr>
          <p:cNvPr id="6" name="Slaidinumbri kohatäide 5">
            <a:extLst>
              <a:ext uri="{FF2B5EF4-FFF2-40B4-BE49-F238E27FC236}">
                <a16:creationId xmlns:a16="http://schemas.microsoft.com/office/drawing/2014/main" id="{F88A541D-BF66-3544-D38F-DD7A12B13925}"/>
              </a:ext>
            </a:extLst>
          </p:cNvPr>
          <p:cNvSpPr>
            <a:spLocks noGrp="1"/>
          </p:cNvSpPr>
          <p:nvPr>
            <p:ph type="sldNum" sz="quarter" idx="12"/>
          </p:nvPr>
        </p:nvSpPr>
        <p:spPr/>
        <p:txBody>
          <a:bodyPr/>
          <a:lstStyle/>
          <a:p>
            <a:fld id="{472637C3-888C-4AD0-9F1A-1DBCA48DEFB3}" type="slidenum">
              <a:rPr lang="en-GB" smtClean="0"/>
              <a:t>‹#›</a:t>
            </a:fld>
            <a:endParaRPr lang="en-GB"/>
          </a:p>
        </p:txBody>
      </p:sp>
    </p:spTree>
    <p:extLst>
      <p:ext uri="{BB962C8B-B14F-4D97-AF65-F5344CB8AC3E}">
        <p14:creationId xmlns:p14="http://schemas.microsoft.com/office/powerpoint/2010/main" val="219361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D4C91E9-A114-6DAF-F52B-312C4CD4ECB8}"/>
              </a:ext>
            </a:extLst>
          </p:cNvPr>
          <p:cNvSpPr>
            <a:spLocks noGrp="1"/>
          </p:cNvSpPr>
          <p:nvPr>
            <p:ph type="title"/>
          </p:nvPr>
        </p:nvSpPr>
        <p:spPr/>
        <p:txBody>
          <a:bodyPr/>
          <a:lstStyle/>
          <a:p>
            <a:r>
              <a:rPr lang="et-EE"/>
              <a:t>Klõpsake juhteksemplari pealkirja laadi redigeerimiseks</a:t>
            </a:r>
            <a:endParaRPr lang="en-GB"/>
          </a:p>
        </p:txBody>
      </p:sp>
      <p:sp>
        <p:nvSpPr>
          <p:cNvPr id="3" name="Sisu kohatäide 2">
            <a:extLst>
              <a:ext uri="{FF2B5EF4-FFF2-40B4-BE49-F238E27FC236}">
                <a16:creationId xmlns:a16="http://schemas.microsoft.com/office/drawing/2014/main" id="{B6DED126-9419-12B3-317A-06F838B07CEC}"/>
              </a:ext>
            </a:extLst>
          </p:cNvPr>
          <p:cNvSpPr>
            <a:spLocks noGrp="1"/>
          </p:cNvSpPr>
          <p:nvPr>
            <p:ph sz="half" idx="1"/>
          </p:nvPr>
        </p:nvSpPr>
        <p:spPr>
          <a:xfrm>
            <a:off x="838200" y="1825625"/>
            <a:ext cx="5181600" cy="435133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GB"/>
          </a:p>
        </p:txBody>
      </p:sp>
      <p:sp>
        <p:nvSpPr>
          <p:cNvPr id="4" name="Sisu kohatäide 3">
            <a:extLst>
              <a:ext uri="{FF2B5EF4-FFF2-40B4-BE49-F238E27FC236}">
                <a16:creationId xmlns:a16="http://schemas.microsoft.com/office/drawing/2014/main" id="{0800A108-C8F0-DB7A-B686-7868DFDCB8F5}"/>
              </a:ext>
            </a:extLst>
          </p:cNvPr>
          <p:cNvSpPr>
            <a:spLocks noGrp="1"/>
          </p:cNvSpPr>
          <p:nvPr>
            <p:ph sz="half" idx="2"/>
          </p:nvPr>
        </p:nvSpPr>
        <p:spPr>
          <a:xfrm>
            <a:off x="6172200" y="1825625"/>
            <a:ext cx="5181600" cy="435133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GB"/>
          </a:p>
        </p:txBody>
      </p:sp>
      <p:sp>
        <p:nvSpPr>
          <p:cNvPr id="5" name="Kuupäeva kohatäide 4">
            <a:extLst>
              <a:ext uri="{FF2B5EF4-FFF2-40B4-BE49-F238E27FC236}">
                <a16:creationId xmlns:a16="http://schemas.microsoft.com/office/drawing/2014/main" id="{102CB47C-4AB7-97FD-3A83-BE14E52B4DA4}"/>
              </a:ext>
            </a:extLst>
          </p:cNvPr>
          <p:cNvSpPr>
            <a:spLocks noGrp="1"/>
          </p:cNvSpPr>
          <p:nvPr>
            <p:ph type="dt" sz="half" idx="10"/>
          </p:nvPr>
        </p:nvSpPr>
        <p:spPr/>
        <p:txBody>
          <a:bodyPr/>
          <a:lstStyle/>
          <a:p>
            <a:fld id="{ABC2EDBE-2E97-4C8F-B0E1-5E02B8801BE6}" type="datetime1">
              <a:rPr lang="en-GB" smtClean="0"/>
              <a:t>28/06/2024</a:t>
            </a:fld>
            <a:endParaRPr lang="en-GB"/>
          </a:p>
        </p:txBody>
      </p:sp>
      <p:sp>
        <p:nvSpPr>
          <p:cNvPr id="6" name="Jaluse kohatäide 5">
            <a:extLst>
              <a:ext uri="{FF2B5EF4-FFF2-40B4-BE49-F238E27FC236}">
                <a16:creationId xmlns:a16="http://schemas.microsoft.com/office/drawing/2014/main" id="{2AEB6945-B937-2B82-3E9A-364B5EB004FC}"/>
              </a:ext>
            </a:extLst>
          </p:cNvPr>
          <p:cNvSpPr>
            <a:spLocks noGrp="1"/>
          </p:cNvSpPr>
          <p:nvPr>
            <p:ph type="ftr" sz="quarter" idx="11"/>
          </p:nvPr>
        </p:nvSpPr>
        <p:spPr/>
        <p:txBody>
          <a:bodyPr/>
          <a:lstStyle/>
          <a:p>
            <a:endParaRPr lang="en-GB"/>
          </a:p>
        </p:txBody>
      </p:sp>
      <p:sp>
        <p:nvSpPr>
          <p:cNvPr id="7" name="Slaidinumbri kohatäide 6">
            <a:extLst>
              <a:ext uri="{FF2B5EF4-FFF2-40B4-BE49-F238E27FC236}">
                <a16:creationId xmlns:a16="http://schemas.microsoft.com/office/drawing/2014/main" id="{BB5B3FDA-DFE9-657F-A43E-82A3637219EA}"/>
              </a:ext>
            </a:extLst>
          </p:cNvPr>
          <p:cNvSpPr>
            <a:spLocks noGrp="1"/>
          </p:cNvSpPr>
          <p:nvPr>
            <p:ph type="sldNum" sz="quarter" idx="12"/>
          </p:nvPr>
        </p:nvSpPr>
        <p:spPr/>
        <p:txBody>
          <a:bodyPr/>
          <a:lstStyle/>
          <a:p>
            <a:fld id="{472637C3-888C-4AD0-9F1A-1DBCA48DEFB3}" type="slidenum">
              <a:rPr lang="en-GB" smtClean="0"/>
              <a:t>‹#›</a:t>
            </a:fld>
            <a:endParaRPr lang="en-GB"/>
          </a:p>
        </p:txBody>
      </p:sp>
    </p:spTree>
    <p:extLst>
      <p:ext uri="{BB962C8B-B14F-4D97-AF65-F5344CB8AC3E}">
        <p14:creationId xmlns:p14="http://schemas.microsoft.com/office/powerpoint/2010/main" val="1729163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E18921B-5B20-456F-83AF-90A95BAE99CA}"/>
              </a:ext>
            </a:extLst>
          </p:cNvPr>
          <p:cNvSpPr>
            <a:spLocks noGrp="1"/>
          </p:cNvSpPr>
          <p:nvPr>
            <p:ph type="title"/>
          </p:nvPr>
        </p:nvSpPr>
        <p:spPr>
          <a:xfrm>
            <a:off x="839788" y="365125"/>
            <a:ext cx="10515600" cy="1325563"/>
          </a:xfrm>
        </p:spPr>
        <p:txBody>
          <a:bodyPr/>
          <a:lstStyle/>
          <a:p>
            <a:r>
              <a:rPr lang="et-EE"/>
              <a:t>Klõpsake juhteksemplari pealkirja laadi redigeerimiseks</a:t>
            </a:r>
            <a:endParaRPr lang="en-GB"/>
          </a:p>
        </p:txBody>
      </p:sp>
      <p:sp>
        <p:nvSpPr>
          <p:cNvPr id="3" name="Teksti kohatäide 2">
            <a:extLst>
              <a:ext uri="{FF2B5EF4-FFF2-40B4-BE49-F238E27FC236}">
                <a16:creationId xmlns:a16="http://schemas.microsoft.com/office/drawing/2014/main" id="{990BBE68-2085-5C28-F617-9885993011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Klõpsake juhteksemplari tekstilaadide redigeerimiseks</a:t>
            </a:r>
          </a:p>
        </p:txBody>
      </p:sp>
      <p:sp>
        <p:nvSpPr>
          <p:cNvPr id="4" name="Sisu kohatäide 3">
            <a:extLst>
              <a:ext uri="{FF2B5EF4-FFF2-40B4-BE49-F238E27FC236}">
                <a16:creationId xmlns:a16="http://schemas.microsoft.com/office/drawing/2014/main" id="{686AFE6D-0E2C-0796-B136-06E041286B6C}"/>
              </a:ext>
            </a:extLst>
          </p:cNvPr>
          <p:cNvSpPr>
            <a:spLocks noGrp="1"/>
          </p:cNvSpPr>
          <p:nvPr>
            <p:ph sz="half" idx="2"/>
          </p:nvPr>
        </p:nvSpPr>
        <p:spPr>
          <a:xfrm>
            <a:off x="839788" y="2505075"/>
            <a:ext cx="5157787" cy="368458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GB"/>
          </a:p>
        </p:txBody>
      </p:sp>
      <p:sp>
        <p:nvSpPr>
          <p:cNvPr id="5" name="Teksti kohatäide 4">
            <a:extLst>
              <a:ext uri="{FF2B5EF4-FFF2-40B4-BE49-F238E27FC236}">
                <a16:creationId xmlns:a16="http://schemas.microsoft.com/office/drawing/2014/main" id="{BAE201CB-882A-3629-9414-1ED4F808F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Klõpsake juhteksemplari tekstilaadide redigeerimiseks</a:t>
            </a:r>
          </a:p>
        </p:txBody>
      </p:sp>
      <p:sp>
        <p:nvSpPr>
          <p:cNvPr id="6" name="Sisu kohatäide 5">
            <a:extLst>
              <a:ext uri="{FF2B5EF4-FFF2-40B4-BE49-F238E27FC236}">
                <a16:creationId xmlns:a16="http://schemas.microsoft.com/office/drawing/2014/main" id="{373DEA02-50BD-7197-4B12-B5E2B75FDD05}"/>
              </a:ext>
            </a:extLst>
          </p:cNvPr>
          <p:cNvSpPr>
            <a:spLocks noGrp="1"/>
          </p:cNvSpPr>
          <p:nvPr>
            <p:ph sz="quarter" idx="4"/>
          </p:nvPr>
        </p:nvSpPr>
        <p:spPr>
          <a:xfrm>
            <a:off x="6172200" y="2505075"/>
            <a:ext cx="5183188" cy="368458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GB"/>
          </a:p>
        </p:txBody>
      </p:sp>
      <p:sp>
        <p:nvSpPr>
          <p:cNvPr id="7" name="Kuupäeva kohatäide 6">
            <a:extLst>
              <a:ext uri="{FF2B5EF4-FFF2-40B4-BE49-F238E27FC236}">
                <a16:creationId xmlns:a16="http://schemas.microsoft.com/office/drawing/2014/main" id="{73336DB7-5068-64C8-AB24-AC787E34E060}"/>
              </a:ext>
            </a:extLst>
          </p:cNvPr>
          <p:cNvSpPr>
            <a:spLocks noGrp="1"/>
          </p:cNvSpPr>
          <p:nvPr>
            <p:ph type="dt" sz="half" idx="10"/>
          </p:nvPr>
        </p:nvSpPr>
        <p:spPr/>
        <p:txBody>
          <a:bodyPr/>
          <a:lstStyle/>
          <a:p>
            <a:fld id="{CB78E7C1-372A-4F7E-8E55-677DCD7A0DCE}" type="datetime1">
              <a:rPr lang="en-GB" smtClean="0"/>
              <a:t>28/06/2024</a:t>
            </a:fld>
            <a:endParaRPr lang="en-GB"/>
          </a:p>
        </p:txBody>
      </p:sp>
      <p:sp>
        <p:nvSpPr>
          <p:cNvPr id="8" name="Jaluse kohatäide 7">
            <a:extLst>
              <a:ext uri="{FF2B5EF4-FFF2-40B4-BE49-F238E27FC236}">
                <a16:creationId xmlns:a16="http://schemas.microsoft.com/office/drawing/2014/main" id="{2F9E352A-5B57-A686-BBAB-F9FC24892C9B}"/>
              </a:ext>
            </a:extLst>
          </p:cNvPr>
          <p:cNvSpPr>
            <a:spLocks noGrp="1"/>
          </p:cNvSpPr>
          <p:nvPr>
            <p:ph type="ftr" sz="quarter" idx="11"/>
          </p:nvPr>
        </p:nvSpPr>
        <p:spPr/>
        <p:txBody>
          <a:bodyPr/>
          <a:lstStyle/>
          <a:p>
            <a:endParaRPr lang="en-GB"/>
          </a:p>
        </p:txBody>
      </p:sp>
      <p:sp>
        <p:nvSpPr>
          <p:cNvPr id="9" name="Slaidinumbri kohatäide 8">
            <a:extLst>
              <a:ext uri="{FF2B5EF4-FFF2-40B4-BE49-F238E27FC236}">
                <a16:creationId xmlns:a16="http://schemas.microsoft.com/office/drawing/2014/main" id="{DEEAD1FD-E5D5-056A-9BA4-CB9F96D33200}"/>
              </a:ext>
            </a:extLst>
          </p:cNvPr>
          <p:cNvSpPr>
            <a:spLocks noGrp="1"/>
          </p:cNvSpPr>
          <p:nvPr>
            <p:ph type="sldNum" sz="quarter" idx="12"/>
          </p:nvPr>
        </p:nvSpPr>
        <p:spPr/>
        <p:txBody>
          <a:bodyPr/>
          <a:lstStyle/>
          <a:p>
            <a:fld id="{472637C3-888C-4AD0-9F1A-1DBCA48DEFB3}" type="slidenum">
              <a:rPr lang="en-GB" smtClean="0"/>
              <a:t>‹#›</a:t>
            </a:fld>
            <a:endParaRPr lang="en-GB"/>
          </a:p>
        </p:txBody>
      </p:sp>
    </p:spTree>
    <p:extLst>
      <p:ext uri="{BB962C8B-B14F-4D97-AF65-F5344CB8AC3E}">
        <p14:creationId xmlns:p14="http://schemas.microsoft.com/office/powerpoint/2010/main" val="2362930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661B05B-A45A-783D-94EB-BEE88F40BF0D}"/>
              </a:ext>
            </a:extLst>
          </p:cNvPr>
          <p:cNvSpPr>
            <a:spLocks noGrp="1"/>
          </p:cNvSpPr>
          <p:nvPr>
            <p:ph type="title"/>
          </p:nvPr>
        </p:nvSpPr>
        <p:spPr/>
        <p:txBody>
          <a:bodyPr/>
          <a:lstStyle/>
          <a:p>
            <a:r>
              <a:rPr lang="et-EE"/>
              <a:t>Klõpsake juhteksemplari pealkirja laadi redigeerimiseks</a:t>
            </a:r>
            <a:endParaRPr lang="en-GB"/>
          </a:p>
        </p:txBody>
      </p:sp>
      <p:sp>
        <p:nvSpPr>
          <p:cNvPr id="3" name="Kuupäeva kohatäide 2">
            <a:extLst>
              <a:ext uri="{FF2B5EF4-FFF2-40B4-BE49-F238E27FC236}">
                <a16:creationId xmlns:a16="http://schemas.microsoft.com/office/drawing/2014/main" id="{7C1F4023-61B6-D9A0-8E67-BB18C3F09FC0}"/>
              </a:ext>
            </a:extLst>
          </p:cNvPr>
          <p:cNvSpPr>
            <a:spLocks noGrp="1"/>
          </p:cNvSpPr>
          <p:nvPr>
            <p:ph type="dt" sz="half" idx="10"/>
          </p:nvPr>
        </p:nvSpPr>
        <p:spPr/>
        <p:txBody>
          <a:bodyPr/>
          <a:lstStyle/>
          <a:p>
            <a:fld id="{73617136-9D0A-46E4-92E4-064A2D1F723E}" type="datetime1">
              <a:rPr lang="en-GB" smtClean="0"/>
              <a:t>28/06/2024</a:t>
            </a:fld>
            <a:endParaRPr lang="en-GB"/>
          </a:p>
        </p:txBody>
      </p:sp>
      <p:sp>
        <p:nvSpPr>
          <p:cNvPr id="4" name="Jaluse kohatäide 3">
            <a:extLst>
              <a:ext uri="{FF2B5EF4-FFF2-40B4-BE49-F238E27FC236}">
                <a16:creationId xmlns:a16="http://schemas.microsoft.com/office/drawing/2014/main" id="{BA0D3D8B-9CB5-EAB4-D590-1AE057E58F9C}"/>
              </a:ext>
            </a:extLst>
          </p:cNvPr>
          <p:cNvSpPr>
            <a:spLocks noGrp="1"/>
          </p:cNvSpPr>
          <p:nvPr>
            <p:ph type="ftr" sz="quarter" idx="11"/>
          </p:nvPr>
        </p:nvSpPr>
        <p:spPr/>
        <p:txBody>
          <a:bodyPr/>
          <a:lstStyle/>
          <a:p>
            <a:endParaRPr lang="en-GB"/>
          </a:p>
        </p:txBody>
      </p:sp>
      <p:sp>
        <p:nvSpPr>
          <p:cNvPr id="5" name="Slaidinumbri kohatäide 4">
            <a:extLst>
              <a:ext uri="{FF2B5EF4-FFF2-40B4-BE49-F238E27FC236}">
                <a16:creationId xmlns:a16="http://schemas.microsoft.com/office/drawing/2014/main" id="{C37F2B64-607E-5313-C5A7-1F9EC6073F94}"/>
              </a:ext>
            </a:extLst>
          </p:cNvPr>
          <p:cNvSpPr>
            <a:spLocks noGrp="1"/>
          </p:cNvSpPr>
          <p:nvPr>
            <p:ph type="sldNum" sz="quarter" idx="12"/>
          </p:nvPr>
        </p:nvSpPr>
        <p:spPr/>
        <p:txBody>
          <a:bodyPr/>
          <a:lstStyle/>
          <a:p>
            <a:fld id="{472637C3-888C-4AD0-9F1A-1DBCA48DEFB3}" type="slidenum">
              <a:rPr lang="en-GB" smtClean="0"/>
              <a:t>‹#›</a:t>
            </a:fld>
            <a:endParaRPr lang="en-GB"/>
          </a:p>
        </p:txBody>
      </p:sp>
    </p:spTree>
    <p:extLst>
      <p:ext uri="{BB962C8B-B14F-4D97-AF65-F5344CB8AC3E}">
        <p14:creationId xmlns:p14="http://schemas.microsoft.com/office/powerpoint/2010/main" val="2583793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a:extLst>
              <a:ext uri="{FF2B5EF4-FFF2-40B4-BE49-F238E27FC236}">
                <a16:creationId xmlns:a16="http://schemas.microsoft.com/office/drawing/2014/main" id="{7380186C-2CFF-1F79-CCBB-224F4E30D36E}"/>
              </a:ext>
            </a:extLst>
          </p:cNvPr>
          <p:cNvSpPr>
            <a:spLocks noGrp="1"/>
          </p:cNvSpPr>
          <p:nvPr>
            <p:ph type="dt" sz="half" idx="10"/>
          </p:nvPr>
        </p:nvSpPr>
        <p:spPr/>
        <p:txBody>
          <a:bodyPr/>
          <a:lstStyle/>
          <a:p>
            <a:fld id="{93E7933C-D348-45BC-8AFF-D630ECC79240}" type="datetime1">
              <a:rPr lang="en-GB" smtClean="0"/>
              <a:t>28/06/2024</a:t>
            </a:fld>
            <a:endParaRPr lang="en-GB"/>
          </a:p>
        </p:txBody>
      </p:sp>
      <p:sp>
        <p:nvSpPr>
          <p:cNvPr id="3" name="Jaluse kohatäide 2">
            <a:extLst>
              <a:ext uri="{FF2B5EF4-FFF2-40B4-BE49-F238E27FC236}">
                <a16:creationId xmlns:a16="http://schemas.microsoft.com/office/drawing/2014/main" id="{724404DC-56DA-2ECF-15B8-5FC37D93D7FF}"/>
              </a:ext>
            </a:extLst>
          </p:cNvPr>
          <p:cNvSpPr>
            <a:spLocks noGrp="1"/>
          </p:cNvSpPr>
          <p:nvPr>
            <p:ph type="ftr" sz="quarter" idx="11"/>
          </p:nvPr>
        </p:nvSpPr>
        <p:spPr/>
        <p:txBody>
          <a:bodyPr/>
          <a:lstStyle/>
          <a:p>
            <a:endParaRPr lang="en-GB"/>
          </a:p>
        </p:txBody>
      </p:sp>
      <p:sp>
        <p:nvSpPr>
          <p:cNvPr id="4" name="Slaidinumbri kohatäide 3">
            <a:extLst>
              <a:ext uri="{FF2B5EF4-FFF2-40B4-BE49-F238E27FC236}">
                <a16:creationId xmlns:a16="http://schemas.microsoft.com/office/drawing/2014/main" id="{E4A7B83B-3B6E-A954-B856-BFAFC38DDB7C}"/>
              </a:ext>
            </a:extLst>
          </p:cNvPr>
          <p:cNvSpPr>
            <a:spLocks noGrp="1"/>
          </p:cNvSpPr>
          <p:nvPr>
            <p:ph type="sldNum" sz="quarter" idx="12"/>
          </p:nvPr>
        </p:nvSpPr>
        <p:spPr/>
        <p:txBody>
          <a:bodyPr/>
          <a:lstStyle/>
          <a:p>
            <a:fld id="{472637C3-888C-4AD0-9F1A-1DBCA48DEFB3}" type="slidenum">
              <a:rPr lang="en-GB" smtClean="0"/>
              <a:t>‹#›</a:t>
            </a:fld>
            <a:endParaRPr lang="en-GB"/>
          </a:p>
        </p:txBody>
      </p:sp>
    </p:spTree>
    <p:extLst>
      <p:ext uri="{BB962C8B-B14F-4D97-AF65-F5344CB8AC3E}">
        <p14:creationId xmlns:p14="http://schemas.microsoft.com/office/powerpoint/2010/main" val="1697988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4E222FD-FED0-8CA0-56CF-D56B16AC71D7}"/>
              </a:ext>
            </a:extLst>
          </p:cNvPr>
          <p:cNvSpPr>
            <a:spLocks noGrp="1"/>
          </p:cNvSpPr>
          <p:nvPr>
            <p:ph type="title"/>
          </p:nvPr>
        </p:nvSpPr>
        <p:spPr>
          <a:xfrm>
            <a:off x="839788" y="457200"/>
            <a:ext cx="3932237" cy="1600200"/>
          </a:xfrm>
        </p:spPr>
        <p:txBody>
          <a:bodyPr anchor="b"/>
          <a:lstStyle>
            <a:lvl1pPr>
              <a:defRPr sz="3200"/>
            </a:lvl1pPr>
          </a:lstStyle>
          <a:p>
            <a:r>
              <a:rPr lang="et-EE"/>
              <a:t>Klõpsake juhteksemplari pealkirja laadi redigeerimiseks</a:t>
            </a:r>
            <a:endParaRPr lang="en-GB"/>
          </a:p>
        </p:txBody>
      </p:sp>
      <p:sp>
        <p:nvSpPr>
          <p:cNvPr id="3" name="Sisu kohatäide 2">
            <a:extLst>
              <a:ext uri="{FF2B5EF4-FFF2-40B4-BE49-F238E27FC236}">
                <a16:creationId xmlns:a16="http://schemas.microsoft.com/office/drawing/2014/main" id="{F652F6F5-5022-F878-8E6C-9FED93BD8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GB"/>
          </a:p>
        </p:txBody>
      </p:sp>
      <p:sp>
        <p:nvSpPr>
          <p:cNvPr id="4" name="Teksti kohatäide 3">
            <a:extLst>
              <a:ext uri="{FF2B5EF4-FFF2-40B4-BE49-F238E27FC236}">
                <a16:creationId xmlns:a16="http://schemas.microsoft.com/office/drawing/2014/main" id="{8BD2DCE6-BAC7-9F8E-5C9C-96EC978B5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Klõpsake juhteksemplari tekstilaadide redigeerimiseks</a:t>
            </a:r>
          </a:p>
        </p:txBody>
      </p:sp>
      <p:sp>
        <p:nvSpPr>
          <p:cNvPr id="5" name="Kuupäeva kohatäide 4">
            <a:extLst>
              <a:ext uri="{FF2B5EF4-FFF2-40B4-BE49-F238E27FC236}">
                <a16:creationId xmlns:a16="http://schemas.microsoft.com/office/drawing/2014/main" id="{04959596-B70C-1166-1C4B-F3F6EE2C5FD4}"/>
              </a:ext>
            </a:extLst>
          </p:cNvPr>
          <p:cNvSpPr>
            <a:spLocks noGrp="1"/>
          </p:cNvSpPr>
          <p:nvPr>
            <p:ph type="dt" sz="half" idx="10"/>
          </p:nvPr>
        </p:nvSpPr>
        <p:spPr/>
        <p:txBody>
          <a:bodyPr/>
          <a:lstStyle/>
          <a:p>
            <a:fld id="{2BD39B22-A23D-431C-A1FA-50A55C3D52AB}" type="datetime1">
              <a:rPr lang="en-GB" smtClean="0"/>
              <a:t>28/06/2024</a:t>
            </a:fld>
            <a:endParaRPr lang="en-GB"/>
          </a:p>
        </p:txBody>
      </p:sp>
      <p:sp>
        <p:nvSpPr>
          <p:cNvPr id="6" name="Jaluse kohatäide 5">
            <a:extLst>
              <a:ext uri="{FF2B5EF4-FFF2-40B4-BE49-F238E27FC236}">
                <a16:creationId xmlns:a16="http://schemas.microsoft.com/office/drawing/2014/main" id="{702FD0E4-ABB5-B861-7E39-86469EC30878}"/>
              </a:ext>
            </a:extLst>
          </p:cNvPr>
          <p:cNvSpPr>
            <a:spLocks noGrp="1"/>
          </p:cNvSpPr>
          <p:nvPr>
            <p:ph type="ftr" sz="quarter" idx="11"/>
          </p:nvPr>
        </p:nvSpPr>
        <p:spPr/>
        <p:txBody>
          <a:bodyPr/>
          <a:lstStyle/>
          <a:p>
            <a:endParaRPr lang="en-GB"/>
          </a:p>
        </p:txBody>
      </p:sp>
      <p:sp>
        <p:nvSpPr>
          <p:cNvPr id="7" name="Slaidinumbri kohatäide 6">
            <a:extLst>
              <a:ext uri="{FF2B5EF4-FFF2-40B4-BE49-F238E27FC236}">
                <a16:creationId xmlns:a16="http://schemas.microsoft.com/office/drawing/2014/main" id="{24F8DFB7-BE13-6294-0C06-13259FE3EB8E}"/>
              </a:ext>
            </a:extLst>
          </p:cNvPr>
          <p:cNvSpPr>
            <a:spLocks noGrp="1"/>
          </p:cNvSpPr>
          <p:nvPr>
            <p:ph type="sldNum" sz="quarter" idx="12"/>
          </p:nvPr>
        </p:nvSpPr>
        <p:spPr/>
        <p:txBody>
          <a:bodyPr/>
          <a:lstStyle/>
          <a:p>
            <a:fld id="{472637C3-888C-4AD0-9F1A-1DBCA48DEFB3}" type="slidenum">
              <a:rPr lang="en-GB" smtClean="0"/>
              <a:t>‹#›</a:t>
            </a:fld>
            <a:endParaRPr lang="en-GB"/>
          </a:p>
        </p:txBody>
      </p:sp>
    </p:spTree>
    <p:extLst>
      <p:ext uri="{BB962C8B-B14F-4D97-AF65-F5344CB8AC3E}">
        <p14:creationId xmlns:p14="http://schemas.microsoft.com/office/powerpoint/2010/main" val="751187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82F9405-07EC-9A93-92C7-7606E317CC76}"/>
              </a:ext>
            </a:extLst>
          </p:cNvPr>
          <p:cNvSpPr>
            <a:spLocks noGrp="1"/>
          </p:cNvSpPr>
          <p:nvPr>
            <p:ph type="title"/>
          </p:nvPr>
        </p:nvSpPr>
        <p:spPr>
          <a:xfrm>
            <a:off x="839788" y="457200"/>
            <a:ext cx="3932237" cy="1600200"/>
          </a:xfrm>
        </p:spPr>
        <p:txBody>
          <a:bodyPr anchor="b"/>
          <a:lstStyle>
            <a:lvl1pPr>
              <a:defRPr sz="3200"/>
            </a:lvl1pPr>
          </a:lstStyle>
          <a:p>
            <a:r>
              <a:rPr lang="et-EE"/>
              <a:t>Klõpsake juhteksemplari pealkirja laadi redigeerimiseks</a:t>
            </a:r>
            <a:endParaRPr lang="en-GB"/>
          </a:p>
        </p:txBody>
      </p:sp>
      <p:sp>
        <p:nvSpPr>
          <p:cNvPr id="3" name="Pildi kohatäide 2">
            <a:extLst>
              <a:ext uri="{FF2B5EF4-FFF2-40B4-BE49-F238E27FC236}">
                <a16:creationId xmlns:a16="http://schemas.microsoft.com/office/drawing/2014/main" id="{8780AED0-F94B-66C0-8363-1620255AF0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ksti kohatäide 3">
            <a:extLst>
              <a:ext uri="{FF2B5EF4-FFF2-40B4-BE49-F238E27FC236}">
                <a16:creationId xmlns:a16="http://schemas.microsoft.com/office/drawing/2014/main" id="{D5CBC482-49EB-579B-B3D3-A8B9381F3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Klõpsake juhteksemplari tekstilaadide redigeerimiseks</a:t>
            </a:r>
          </a:p>
        </p:txBody>
      </p:sp>
      <p:sp>
        <p:nvSpPr>
          <p:cNvPr id="5" name="Kuupäeva kohatäide 4">
            <a:extLst>
              <a:ext uri="{FF2B5EF4-FFF2-40B4-BE49-F238E27FC236}">
                <a16:creationId xmlns:a16="http://schemas.microsoft.com/office/drawing/2014/main" id="{AFD6C350-3CF9-05AE-AB52-30863DA2CE88}"/>
              </a:ext>
            </a:extLst>
          </p:cNvPr>
          <p:cNvSpPr>
            <a:spLocks noGrp="1"/>
          </p:cNvSpPr>
          <p:nvPr>
            <p:ph type="dt" sz="half" idx="10"/>
          </p:nvPr>
        </p:nvSpPr>
        <p:spPr/>
        <p:txBody>
          <a:bodyPr/>
          <a:lstStyle/>
          <a:p>
            <a:fld id="{9B18C67E-C6F7-45CA-A8A2-8B4482D18039}" type="datetime1">
              <a:rPr lang="en-GB" smtClean="0"/>
              <a:t>28/06/2024</a:t>
            </a:fld>
            <a:endParaRPr lang="en-GB"/>
          </a:p>
        </p:txBody>
      </p:sp>
      <p:sp>
        <p:nvSpPr>
          <p:cNvPr id="6" name="Jaluse kohatäide 5">
            <a:extLst>
              <a:ext uri="{FF2B5EF4-FFF2-40B4-BE49-F238E27FC236}">
                <a16:creationId xmlns:a16="http://schemas.microsoft.com/office/drawing/2014/main" id="{4234A408-E67F-8D78-6271-6622549E4B46}"/>
              </a:ext>
            </a:extLst>
          </p:cNvPr>
          <p:cNvSpPr>
            <a:spLocks noGrp="1"/>
          </p:cNvSpPr>
          <p:nvPr>
            <p:ph type="ftr" sz="quarter" idx="11"/>
          </p:nvPr>
        </p:nvSpPr>
        <p:spPr/>
        <p:txBody>
          <a:bodyPr/>
          <a:lstStyle/>
          <a:p>
            <a:endParaRPr lang="en-GB"/>
          </a:p>
        </p:txBody>
      </p:sp>
      <p:sp>
        <p:nvSpPr>
          <p:cNvPr id="7" name="Slaidinumbri kohatäide 6">
            <a:extLst>
              <a:ext uri="{FF2B5EF4-FFF2-40B4-BE49-F238E27FC236}">
                <a16:creationId xmlns:a16="http://schemas.microsoft.com/office/drawing/2014/main" id="{44FB3EDD-23FA-FA03-F50E-78AFA05CECE5}"/>
              </a:ext>
            </a:extLst>
          </p:cNvPr>
          <p:cNvSpPr>
            <a:spLocks noGrp="1"/>
          </p:cNvSpPr>
          <p:nvPr>
            <p:ph type="sldNum" sz="quarter" idx="12"/>
          </p:nvPr>
        </p:nvSpPr>
        <p:spPr/>
        <p:txBody>
          <a:bodyPr/>
          <a:lstStyle/>
          <a:p>
            <a:fld id="{472637C3-888C-4AD0-9F1A-1DBCA48DEFB3}" type="slidenum">
              <a:rPr lang="en-GB" smtClean="0"/>
              <a:t>‹#›</a:t>
            </a:fld>
            <a:endParaRPr lang="en-GB"/>
          </a:p>
        </p:txBody>
      </p:sp>
    </p:spTree>
    <p:extLst>
      <p:ext uri="{BB962C8B-B14F-4D97-AF65-F5344CB8AC3E}">
        <p14:creationId xmlns:p14="http://schemas.microsoft.com/office/powerpoint/2010/main" val="2165531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a:extLst>
              <a:ext uri="{FF2B5EF4-FFF2-40B4-BE49-F238E27FC236}">
                <a16:creationId xmlns:a16="http://schemas.microsoft.com/office/drawing/2014/main" id="{B3890F0B-2D97-D844-CD50-1CD2F784DC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t-EE"/>
              <a:t>Klõpsake juhteksemplari pealkirja laadi redigeerimiseks</a:t>
            </a:r>
            <a:endParaRPr lang="en-GB"/>
          </a:p>
        </p:txBody>
      </p:sp>
      <p:sp>
        <p:nvSpPr>
          <p:cNvPr id="3" name="Teksti kohatäide 2">
            <a:extLst>
              <a:ext uri="{FF2B5EF4-FFF2-40B4-BE49-F238E27FC236}">
                <a16:creationId xmlns:a16="http://schemas.microsoft.com/office/drawing/2014/main" id="{41252CF6-A834-D240-094A-19ECE0A58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GB"/>
          </a:p>
        </p:txBody>
      </p:sp>
      <p:sp>
        <p:nvSpPr>
          <p:cNvPr id="4" name="Kuupäeva kohatäide 3">
            <a:extLst>
              <a:ext uri="{FF2B5EF4-FFF2-40B4-BE49-F238E27FC236}">
                <a16:creationId xmlns:a16="http://schemas.microsoft.com/office/drawing/2014/main" id="{3A8CD420-848F-7A1F-4DDE-0AE155797C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F49686-4A25-4122-B9AC-A1A382993F93}" type="datetime1">
              <a:rPr lang="en-GB" smtClean="0"/>
              <a:t>28/06/2024</a:t>
            </a:fld>
            <a:endParaRPr lang="en-GB"/>
          </a:p>
        </p:txBody>
      </p:sp>
      <p:sp>
        <p:nvSpPr>
          <p:cNvPr id="5" name="Jaluse kohatäide 4">
            <a:extLst>
              <a:ext uri="{FF2B5EF4-FFF2-40B4-BE49-F238E27FC236}">
                <a16:creationId xmlns:a16="http://schemas.microsoft.com/office/drawing/2014/main" id="{60DDB03E-039E-6B9A-DC5E-FD52C51B6E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aidinumbri kohatäide 5">
            <a:extLst>
              <a:ext uri="{FF2B5EF4-FFF2-40B4-BE49-F238E27FC236}">
                <a16:creationId xmlns:a16="http://schemas.microsoft.com/office/drawing/2014/main" id="{E3C4A382-7E01-9F35-19B8-254756725B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2637C3-888C-4AD0-9F1A-1DBCA48DEFB3}" type="slidenum">
              <a:rPr lang="en-GB" smtClean="0"/>
              <a:t>‹#›</a:t>
            </a:fld>
            <a:endParaRPr lang="en-GB"/>
          </a:p>
        </p:txBody>
      </p:sp>
    </p:spTree>
    <p:extLst>
      <p:ext uri="{BB962C8B-B14F-4D97-AF65-F5344CB8AC3E}">
        <p14:creationId xmlns:p14="http://schemas.microsoft.com/office/powerpoint/2010/main" val="1609382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descr="Pilt, millel on kujutatud õues, pilv, taevas, maapind&#10;&#10;Kirjeldus on genereeritud automaatselt">
            <a:extLst>
              <a:ext uri="{FF2B5EF4-FFF2-40B4-BE49-F238E27FC236}">
                <a16:creationId xmlns:a16="http://schemas.microsoft.com/office/drawing/2014/main" id="{090ABD0B-DC8D-2273-4BD1-CE43E8C4D0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41" y="0"/>
            <a:ext cx="12189759" cy="6858000"/>
          </a:xfrm>
          <a:prstGeom prst="rect">
            <a:avLst/>
          </a:prstGeom>
        </p:spPr>
      </p:pic>
      <p:pic>
        <p:nvPicPr>
          <p:cNvPr id="23" name="Pilt 22" descr="Pilt, millel on kujutatud ring, must&#10;&#10;Kirjeldus on genereeritud automaatselt">
            <a:extLst>
              <a:ext uri="{FF2B5EF4-FFF2-40B4-BE49-F238E27FC236}">
                <a16:creationId xmlns:a16="http://schemas.microsoft.com/office/drawing/2014/main" id="{AAD4D5DE-E718-277B-B043-230218D402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38328" y="-1"/>
            <a:ext cx="7653672" cy="4246775"/>
          </a:xfrm>
          <a:prstGeom prst="rect">
            <a:avLst/>
          </a:prstGeom>
        </p:spPr>
      </p:pic>
      <p:sp>
        <p:nvSpPr>
          <p:cNvPr id="17" name="TextBox 16">
            <a:extLst>
              <a:ext uri="{FF2B5EF4-FFF2-40B4-BE49-F238E27FC236}">
                <a16:creationId xmlns:a16="http://schemas.microsoft.com/office/drawing/2014/main" id="{D6BFDD70-0C8D-6F9F-A42C-6EE4C79EDF40}"/>
              </a:ext>
            </a:extLst>
          </p:cNvPr>
          <p:cNvSpPr txBox="1"/>
          <p:nvPr/>
        </p:nvSpPr>
        <p:spPr>
          <a:xfrm>
            <a:off x="5006985" y="879854"/>
            <a:ext cx="6422712" cy="2031325"/>
          </a:xfrm>
          <a:prstGeom prst="rect">
            <a:avLst/>
          </a:prstGeom>
          <a:noFill/>
        </p:spPr>
        <p:txBody>
          <a:bodyPr wrap="square">
            <a:spAutoFit/>
          </a:bodyPr>
          <a:lstStyle/>
          <a:p>
            <a:pPr algn="r"/>
            <a:r>
              <a:rPr lang="et-EE" sz="5400" dirty="0">
                <a:solidFill>
                  <a:schemeClr val="bg1"/>
                </a:solidFill>
                <a:latin typeface="Times New Roman" panose="02020603050405020304" pitchFamily="18" charset="0"/>
                <a:cs typeface="Times New Roman" panose="02020603050405020304" pitchFamily="18" charset="0"/>
              </a:rPr>
              <a:t>Turba roll kaasaegses taimekasvatuses</a:t>
            </a:r>
          </a:p>
          <a:p>
            <a:pPr algn="ctr"/>
            <a:endParaRPr lang="en-GB" dirty="0">
              <a:solidFill>
                <a:schemeClr val="bg1"/>
              </a:solidFill>
            </a:endParaRPr>
          </a:p>
        </p:txBody>
      </p:sp>
      <p:cxnSp>
        <p:nvCxnSpPr>
          <p:cNvPr id="19" name="Sirgkonnektor 18">
            <a:extLst>
              <a:ext uri="{FF2B5EF4-FFF2-40B4-BE49-F238E27FC236}">
                <a16:creationId xmlns:a16="http://schemas.microsoft.com/office/drawing/2014/main" id="{DDDA8A8B-C573-92E6-79A9-0744513E2D39}"/>
              </a:ext>
            </a:extLst>
          </p:cNvPr>
          <p:cNvCxnSpPr>
            <a:cxnSpLocks/>
          </p:cNvCxnSpPr>
          <p:nvPr/>
        </p:nvCxnSpPr>
        <p:spPr>
          <a:xfrm>
            <a:off x="7711124" y="2846894"/>
            <a:ext cx="3601039" cy="0"/>
          </a:xfrm>
          <a:prstGeom prst="line">
            <a:avLst/>
          </a:prstGeom>
          <a:ln w="2222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6BE5291-8D63-A62A-30CB-0373A3E71E03}"/>
              </a:ext>
            </a:extLst>
          </p:cNvPr>
          <p:cNvSpPr txBox="1"/>
          <p:nvPr/>
        </p:nvSpPr>
        <p:spPr>
          <a:xfrm>
            <a:off x="5847543" y="3069236"/>
            <a:ext cx="5549463" cy="830997"/>
          </a:xfrm>
          <a:prstGeom prst="rect">
            <a:avLst/>
          </a:prstGeom>
          <a:noFill/>
        </p:spPr>
        <p:txBody>
          <a:bodyPr wrap="square">
            <a:spAutoFit/>
          </a:bodyPr>
          <a:lstStyle/>
          <a:p>
            <a:pPr algn="r"/>
            <a:r>
              <a:rPr lang="et-EE" sz="1600" i="1" dirty="0">
                <a:solidFill>
                  <a:schemeClr val="bg1"/>
                </a:solidFill>
                <a:latin typeface="Times New Roman" panose="02020603050405020304" pitchFamily="18" charset="0"/>
                <a:cs typeface="Times New Roman" panose="02020603050405020304" pitchFamily="18" charset="0"/>
              </a:rPr>
              <a:t>Tallinn 12.06.2024, Eesti Turbaliit</a:t>
            </a:r>
          </a:p>
          <a:p>
            <a:pPr algn="r"/>
            <a:r>
              <a:rPr lang="et-EE" sz="1600" i="1" dirty="0">
                <a:solidFill>
                  <a:schemeClr val="bg1"/>
                </a:solidFill>
                <a:latin typeface="Times New Roman" panose="02020603050405020304" pitchFamily="18" charset="0"/>
                <a:cs typeface="Times New Roman" panose="02020603050405020304" pitchFamily="18" charset="0"/>
              </a:rPr>
              <a:t>Jüri Tiidermann, Erki Niitlaan</a:t>
            </a:r>
          </a:p>
          <a:p>
            <a:pPr algn="r"/>
            <a:r>
              <a:rPr lang="et-EE" sz="1600" i="1" dirty="0">
                <a:solidFill>
                  <a:schemeClr val="bg1"/>
                </a:solidFill>
                <a:latin typeface="Times New Roman" panose="02020603050405020304" pitchFamily="18" charset="0"/>
                <a:cs typeface="Times New Roman" panose="02020603050405020304" pitchFamily="18" charset="0"/>
              </a:rPr>
              <a:t>Erlend Kotkas</a:t>
            </a:r>
            <a:endParaRPr lang="en-GB" sz="1600" i="1" dirty="0">
              <a:solidFill>
                <a:schemeClr val="bg1"/>
              </a:solidFill>
            </a:endParaRPr>
          </a:p>
        </p:txBody>
      </p:sp>
    </p:spTree>
    <p:extLst>
      <p:ext uri="{BB962C8B-B14F-4D97-AF65-F5344CB8AC3E}">
        <p14:creationId xmlns:p14="http://schemas.microsoft.com/office/powerpoint/2010/main" val="2491236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aidinumbri kohatäide 7">
            <a:extLst>
              <a:ext uri="{FF2B5EF4-FFF2-40B4-BE49-F238E27FC236}">
                <a16:creationId xmlns:a16="http://schemas.microsoft.com/office/drawing/2014/main" id="{3D565B6C-F625-08F5-F52D-85AC5D435BE9}"/>
              </a:ext>
            </a:extLst>
          </p:cNvPr>
          <p:cNvSpPr>
            <a:spLocks noGrp="1"/>
          </p:cNvSpPr>
          <p:nvPr>
            <p:ph type="sldNum" sz="quarter" idx="12"/>
          </p:nvPr>
        </p:nvSpPr>
        <p:spPr/>
        <p:txBody>
          <a:bodyPr/>
          <a:lstStyle/>
          <a:p>
            <a:fld id="{472637C3-888C-4AD0-9F1A-1DBCA48DEFB3}" type="slidenum">
              <a:rPr lang="en-GB" smtClean="0"/>
              <a:t>10</a:t>
            </a:fld>
            <a:endParaRPr lang="en-GB"/>
          </a:p>
        </p:txBody>
      </p:sp>
      <p:pic>
        <p:nvPicPr>
          <p:cNvPr id="2" name="Pilt 1">
            <a:extLst>
              <a:ext uri="{FF2B5EF4-FFF2-40B4-BE49-F238E27FC236}">
                <a16:creationId xmlns:a16="http://schemas.microsoft.com/office/drawing/2014/main" id="{FCBD3944-E4D8-65D0-1A6D-195D4EDEEA4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a:solidFill>
            <a:srgbClr val="CAD8D8">
              <a:alpha val="85000"/>
            </a:srgbClr>
          </a:solidFill>
        </p:spPr>
      </p:pic>
      <p:sp>
        <p:nvSpPr>
          <p:cNvPr id="6" name="TextBox 5">
            <a:extLst>
              <a:ext uri="{FF2B5EF4-FFF2-40B4-BE49-F238E27FC236}">
                <a16:creationId xmlns:a16="http://schemas.microsoft.com/office/drawing/2014/main" id="{71C9D565-8F9A-B294-2E84-F69F4EBE4616}"/>
              </a:ext>
            </a:extLst>
          </p:cNvPr>
          <p:cNvSpPr txBox="1"/>
          <p:nvPr/>
        </p:nvSpPr>
        <p:spPr>
          <a:xfrm>
            <a:off x="364759" y="228929"/>
            <a:ext cx="11462482" cy="1138773"/>
          </a:xfrm>
          <a:prstGeom prst="rect">
            <a:avLst/>
          </a:prstGeom>
          <a:noFill/>
        </p:spPr>
        <p:txBody>
          <a:bodyPr wrap="square">
            <a:spAutoFit/>
          </a:bodyPr>
          <a:lstStyle/>
          <a:p>
            <a:pPr algn="ctr"/>
            <a:r>
              <a:rPr lang="et-EE" sz="3200" b="1" i="1" dirty="0">
                <a:solidFill>
                  <a:schemeClr val="accent1">
                    <a:lumMod val="50000"/>
                  </a:schemeClr>
                </a:solidFill>
                <a:latin typeface="Times New Roman" panose="02020603050405020304" pitchFamily="18" charset="0"/>
                <a:cs typeface="Times New Roman" panose="02020603050405020304" pitchFamily="18" charset="0"/>
              </a:rPr>
              <a:t>Aiandusturvas ei ole kliimaoht!</a:t>
            </a:r>
          </a:p>
          <a:p>
            <a:pPr algn="ctr"/>
            <a:r>
              <a:rPr lang="et-EE" sz="2800" i="1" dirty="0">
                <a:solidFill>
                  <a:schemeClr val="accent1">
                    <a:lumMod val="50000"/>
                  </a:schemeClr>
                </a:solidFill>
                <a:latin typeface="Times New Roman" panose="02020603050405020304" pitchFamily="18" charset="0"/>
                <a:cs typeface="Times New Roman" panose="02020603050405020304" pitchFamily="18" charset="0"/>
              </a:rPr>
              <a:t>Näiteks: kütused – 65% / aiandusturvas 0,01% inimtekkelisest heitest</a:t>
            </a:r>
          </a:p>
          <a:p>
            <a:endParaRPr lang="et-EE" sz="800"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Oval 9">
            <a:extLst>
              <a:ext uri="{FF2B5EF4-FFF2-40B4-BE49-F238E27FC236}">
                <a16:creationId xmlns:a16="http://schemas.microsoft.com/office/drawing/2014/main" id="{24F3493D-9F29-5A23-161B-013A771804D6}"/>
              </a:ext>
            </a:extLst>
          </p:cNvPr>
          <p:cNvSpPr>
            <a:spLocks noChangeAspect="1"/>
          </p:cNvSpPr>
          <p:nvPr/>
        </p:nvSpPr>
        <p:spPr bwMode="gray">
          <a:xfrm>
            <a:off x="3835027" y="1471926"/>
            <a:ext cx="4111763" cy="4111763"/>
          </a:xfrm>
          <a:prstGeom prst="ellipse">
            <a:avLst/>
          </a:prstGeom>
          <a:solidFill>
            <a:schemeClr val="accent3">
              <a:lumMod val="20000"/>
              <a:lumOff val="80000"/>
              <a:alpha val="63000"/>
            </a:schemeClr>
          </a:solidFill>
          <a:ln w="19050">
            <a:solidFill>
              <a:schemeClr val="accent5">
                <a:lumMod val="40000"/>
                <a:lumOff val="6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a:solidFill>
                  <a:schemeClr val="bg1"/>
                </a:solidFill>
                <a:latin typeface="Verdana" panose="020B0604030504040204" pitchFamily="34" charset="0"/>
                <a:ea typeface="Verdana" panose="020B0604030504040204" pitchFamily="34" charset="0"/>
              </a:rPr>
              <a:t>kasutab aiandus</a:t>
            </a:r>
          </a:p>
          <a:p>
            <a:pPr algn="ctr"/>
            <a:endParaRPr lang="et-EE" sz="1000" dirty="0">
              <a:solidFill>
                <a:schemeClr val="bg1"/>
              </a:solidFill>
              <a:latin typeface="Verdana" panose="020B0604030504040204" pitchFamily="34" charset="0"/>
              <a:ea typeface="Verdana" panose="020B0604030504040204" pitchFamily="34" charset="0"/>
            </a:endParaRPr>
          </a:p>
          <a:p>
            <a:pPr algn="ctr"/>
            <a:r>
              <a:rPr lang="et-EE" sz="1000" dirty="0">
                <a:solidFill>
                  <a:schemeClr val="bg1"/>
                </a:solidFill>
                <a:latin typeface="Verdana" panose="020B0604030504040204" pitchFamily="34" charset="0"/>
                <a:ea typeface="Verdana" panose="020B0604030504040204" pitchFamily="34" charset="0"/>
              </a:rPr>
              <a:t> </a:t>
            </a:r>
            <a:r>
              <a:rPr lang="et-EE" sz="5400" dirty="0">
                <a:solidFill>
                  <a:schemeClr val="accent1">
                    <a:lumMod val="50000"/>
                  </a:schemeClr>
                </a:solidFill>
                <a:latin typeface="Arial" panose="020B0604020202020204" pitchFamily="34" charset="0"/>
                <a:cs typeface="Arial" panose="020B0604020202020204" pitchFamily="34" charset="0"/>
              </a:rPr>
              <a:t>0,0007%</a:t>
            </a:r>
          </a:p>
          <a:p>
            <a:pPr algn="ctr"/>
            <a:endParaRPr lang="et-EE" sz="1000" dirty="0">
              <a:latin typeface="Verdana" panose="020B0604030504040204" pitchFamily="34" charset="0"/>
              <a:ea typeface="Verdana" panose="020B0604030504040204" pitchFamily="34" charset="0"/>
            </a:endParaRPr>
          </a:p>
          <a:p>
            <a:pPr algn="ctr"/>
            <a:r>
              <a:rPr lang="et-EE" dirty="0">
                <a:latin typeface="Verdana" panose="020B0604030504040204" pitchFamily="34" charset="0"/>
                <a:ea typeface="Verdana" panose="020B0604030504040204" pitchFamily="34" charset="0"/>
              </a:rPr>
              <a:t>turba süsiniku koguvarust aastas</a:t>
            </a:r>
          </a:p>
        </p:txBody>
      </p:sp>
      <p:sp>
        <p:nvSpPr>
          <p:cNvPr id="11" name="Oval 9">
            <a:extLst>
              <a:ext uri="{FF2B5EF4-FFF2-40B4-BE49-F238E27FC236}">
                <a16:creationId xmlns:a16="http://schemas.microsoft.com/office/drawing/2014/main" id="{E9CED64C-CAEC-C7A1-A5BE-BBADBB331D8C}"/>
              </a:ext>
            </a:extLst>
          </p:cNvPr>
          <p:cNvSpPr>
            <a:spLocks noChangeAspect="1"/>
          </p:cNvSpPr>
          <p:nvPr/>
        </p:nvSpPr>
        <p:spPr bwMode="gray">
          <a:xfrm>
            <a:off x="427310" y="3454848"/>
            <a:ext cx="2607720" cy="2607720"/>
          </a:xfrm>
          <a:prstGeom prst="ellipse">
            <a:avLst/>
          </a:prstGeom>
          <a:solidFill>
            <a:schemeClr val="accent3">
              <a:lumMod val="20000"/>
              <a:lumOff val="80000"/>
              <a:alpha val="63000"/>
            </a:schemeClr>
          </a:solidFill>
          <a:ln w="19050">
            <a:solidFill>
              <a:schemeClr val="accent5">
                <a:lumMod val="40000"/>
                <a:lumOff val="6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a:solidFill>
                  <a:schemeClr val="bg1"/>
                </a:solidFill>
                <a:latin typeface="Verdana" panose="020B0604030504040204" pitchFamily="34" charset="0"/>
                <a:ea typeface="Verdana" panose="020B0604030504040204" pitchFamily="34" charset="0"/>
              </a:rPr>
              <a:t>ei ole aiandusturba süsinikuheide kindlasti suurem kui </a:t>
            </a:r>
            <a:r>
              <a:rPr lang="et-EE" sz="4400" dirty="0">
                <a:solidFill>
                  <a:schemeClr val="accent1">
                    <a:lumMod val="50000"/>
                  </a:schemeClr>
                </a:solidFill>
                <a:latin typeface="Arial" panose="020B0604020202020204" pitchFamily="34" charset="0"/>
                <a:cs typeface="Arial" panose="020B0604020202020204" pitchFamily="34" charset="0"/>
              </a:rPr>
              <a:t>0,02%</a:t>
            </a:r>
            <a:endParaRPr lang="et-EE" sz="4400" dirty="0">
              <a:solidFill>
                <a:schemeClr val="accent1">
                  <a:lumMod val="50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12" name="Oval 9">
            <a:extLst>
              <a:ext uri="{FF2B5EF4-FFF2-40B4-BE49-F238E27FC236}">
                <a16:creationId xmlns:a16="http://schemas.microsoft.com/office/drawing/2014/main" id="{74BF8F7B-2CE9-105D-FC62-53A036F7C217}"/>
              </a:ext>
            </a:extLst>
          </p:cNvPr>
          <p:cNvSpPr>
            <a:spLocks noChangeAspect="1"/>
          </p:cNvSpPr>
          <p:nvPr/>
        </p:nvSpPr>
        <p:spPr bwMode="gray">
          <a:xfrm>
            <a:off x="9028182" y="2724961"/>
            <a:ext cx="2547733" cy="2547733"/>
          </a:xfrm>
          <a:prstGeom prst="ellipse">
            <a:avLst/>
          </a:prstGeom>
          <a:solidFill>
            <a:schemeClr val="accent3">
              <a:lumMod val="20000"/>
              <a:lumOff val="80000"/>
              <a:alpha val="63000"/>
            </a:schemeClr>
          </a:solidFill>
          <a:ln w="19050">
            <a:solidFill>
              <a:schemeClr val="accent5">
                <a:lumMod val="40000"/>
                <a:lumOff val="6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a:solidFill>
                  <a:schemeClr val="bg1"/>
                </a:solidFill>
                <a:latin typeface="Verdana" panose="020B0604030504040204" pitchFamily="34" charset="0"/>
                <a:ea typeface="Verdana" panose="020B0604030504040204" pitchFamily="34" charset="0"/>
              </a:rPr>
              <a:t>hõlmab tootmine </a:t>
            </a:r>
          </a:p>
          <a:p>
            <a:pPr algn="ctr"/>
            <a:r>
              <a:rPr lang="et-EE" dirty="0">
                <a:solidFill>
                  <a:schemeClr val="bg1"/>
                </a:solidFill>
                <a:latin typeface="Verdana" panose="020B0604030504040204" pitchFamily="34" charset="0"/>
                <a:ea typeface="Verdana" panose="020B0604030504040204" pitchFamily="34" charset="0"/>
              </a:rPr>
              <a:t>vähem kui </a:t>
            </a:r>
          </a:p>
          <a:p>
            <a:pPr algn="ctr"/>
            <a:r>
              <a:rPr lang="et-EE" sz="4400" dirty="0">
                <a:solidFill>
                  <a:schemeClr val="accent1">
                    <a:lumMod val="50000"/>
                  </a:schemeClr>
                </a:solidFill>
                <a:latin typeface="Arial" panose="020B0604020202020204" pitchFamily="34" charset="0"/>
                <a:cs typeface="Arial" panose="020B0604020202020204" pitchFamily="34" charset="0"/>
              </a:rPr>
              <a:t>0,1%</a:t>
            </a:r>
          </a:p>
          <a:p>
            <a:pPr algn="ctr"/>
            <a:r>
              <a:rPr lang="et-EE" sz="2000" dirty="0">
                <a:solidFill>
                  <a:schemeClr val="bg1"/>
                </a:solidFill>
              </a:rPr>
              <a:t>turbamaade pindalast</a:t>
            </a:r>
            <a:endParaRPr lang="et-EE"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C399F94E-7C6C-9945-7A92-8B30817E8758}"/>
              </a:ext>
            </a:extLst>
          </p:cNvPr>
          <p:cNvSpPr txBox="1"/>
          <p:nvPr/>
        </p:nvSpPr>
        <p:spPr>
          <a:xfrm>
            <a:off x="3447903" y="5915248"/>
            <a:ext cx="8128012" cy="400110"/>
          </a:xfrm>
          <a:prstGeom prst="rect">
            <a:avLst/>
          </a:prstGeom>
          <a:noFill/>
        </p:spPr>
        <p:txBody>
          <a:bodyPr wrap="square">
            <a:spAutoFit/>
          </a:bodyPr>
          <a:lstStyle/>
          <a:p>
            <a:pPr algn="r"/>
            <a:r>
              <a:rPr lang="et-EE" sz="2000" dirty="0">
                <a:solidFill>
                  <a:schemeClr val="bg1"/>
                </a:solidFill>
                <a:latin typeface="Verdana" panose="020B0604030504040204" pitchFamily="34" charset="0"/>
                <a:ea typeface="Verdana" panose="020B0604030504040204" pitchFamily="34" charset="0"/>
                <a:cs typeface="Times New Roman" panose="02020603050405020304" pitchFamily="18" charset="0"/>
              </a:rPr>
              <a:t>Millist probleemi me lahendame?</a:t>
            </a:r>
            <a:endParaRPr lang="en-GB" sz="2000" dirty="0">
              <a:solidFill>
                <a:schemeClr val="bg1"/>
              </a:solidFill>
              <a:latin typeface="Verdana" panose="020B0604030504040204" pitchFamily="34" charset="0"/>
              <a:ea typeface="Verdana" panose="020B0604030504040204" pitchFamily="34" charset="0"/>
            </a:endParaRPr>
          </a:p>
        </p:txBody>
      </p:sp>
      <p:sp>
        <p:nvSpPr>
          <p:cNvPr id="3" name="Rectangle 19">
            <a:extLst>
              <a:ext uri="{FF2B5EF4-FFF2-40B4-BE49-F238E27FC236}">
                <a16:creationId xmlns:a16="http://schemas.microsoft.com/office/drawing/2014/main" id="{C8E27F7B-A148-7DFD-1BF6-9EFF0E98602C}"/>
              </a:ext>
            </a:extLst>
          </p:cNvPr>
          <p:cNvSpPr txBox="1"/>
          <p:nvPr/>
        </p:nvSpPr>
        <p:spPr>
          <a:xfrm>
            <a:off x="7187565" y="6369918"/>
            <a:ext cx="4274918"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r">
              <a:defRPr sz="2000">
                <a:solidFill>
                  <a:srgbClr val="FFFFFF"/>
                </a:solidFill>
              </a:defRPr>
            </a:pPr>
            <a:r>
              <a:rPr lang="et-EE" sz="1200" dirty="0">
                <a:cs typeface="Gotham Light" pitchFamily="50" charset="0"/>
              </a:rPr>
              <a:t>Avalik statistika</a:t>
            </a:r>
            <a:r>
              <a:rPr lang="en-US" sz="1200" dirty="0">
                <a:cs typeface="Gotham Light" pitchFamily="50" charset="0"/>
              </a:rPr>
              <a:t> </a:t>
            </a:r>
          </a:p>
        </p:txBody>
      </p:sp>
    </p:spTree>
    <p:extLst>
      <p:ext uri="{BB962C8B-B14F-4D97-AF65-F5344CB8AC3E}">
        <p14:creationId xmlns:p14="http://schemas.microsoft.com/office/powerpoint/2010/main" val="277894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Rühm 2">
            <a:extLst>
              <a:ext uri="{FF2B5EF4-FFF2-40B4-BE49-F238E27FC236}">
                <a16:creationId xmlns:a16="http://schemas.microsoft.com/office/drawing/2014/main" id="{B31AD30A-3BEF-E2E6-D605-6FFA907B7D82}"/>
              </a:ext>
            </a:extLst>
          </p:cNvPr>
          <p:cNvGrpSpPr/>
          <p:nvPr/>
        </p:nvGrpSpPr>
        <p:grpSpPr>
          <a:xfrm>
            <a:off x="-143435" y="-1"/>
            <a:ext cx="12676093" cy="6858001"/>
            <a:chOff x="-143435" y="-1"/>
            <a:chExt cx="12676093" cy="6858001"/>
          </a:xfrm>
        </p:grpSpPr>
        <p:pic>
          <p:nvPicPr>
            <p:cNvPr id="4098" name="Picture 2" descr="The Importance of Good Soil Health - TennGreen Land Conservancy">
              <a:extLst>
                <a:ext uri="{FF2B5EF4-FFF2-40B4-BE49-F238E27FC236}">
                  <a16:creationId xmlns:a16="http://schemas.microsoft.com/office/drawing/2014/main" id="{506D2029-8D5B-D083-4AA3-4285CFFC837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flipH="1">
              <a:off x="340658"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he Importance of Good Soil Health - TennGreen Land Conservancy">
              <a:extLst>
                <a:ext uri="{FF2B5EF4-FFF2-40B4-BE49-F238E27FC236}">
                  <a16:creationId xmlns:a16="http://schemas.microsoft.com/office/drawing/2014/main" id="{BC62EBA9-0531-0233-9887-36879C53EBC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flipH="1">
              <a:off x="-143435" y="-1"/>
              <a:ext cx="483326" cy="685800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istkülik 4">
            <a:extLst>
              <a:ext uri="{FF2B5EF4-FFF2-40B4-BE49-F238E27FC236}">
                <a16:creationId xmlns:a16="http://schemas.microsoft.com/office/drawing/2014/main" id="{A0561676-8CF7-6E25-1145-855F9FE7DDF2}"/>
              </a:ext>
            </a:extLst>
          </p:cNvPr>
          <p:cNvSpPr/>
          <p:nvPr/>
        </p:nvSpPr>
        <p:spPr>
          <a:xfrm>
            <a:off x="6132513" y="2967319"/>
            <a:ext cx="6400145" cy="3890682"/>
          </a:xfrm>
          <a:prstGeom prst="rect">
            <a:avLst/>
          </a:prstGeom>
          <a:solidFill>
            <a:srgbClr val="A68660">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istkülik 3">
            <a:extLst>
              <a:ext uri="{FF2B5EF4-FFF2-40B4-BE49-F238E27FC236}">
                <a16:creationId xmlns:a16="http://schemas.microsoft.com/office/drawing/2014/main" id="{41848505-87C9-616C-DF36-F93F75202588}"/>
              </a:ext>
            </a:extLst>
          </p:cNvPr>
          <p:cNvSpPr/>
          <p:nvPr/>
        </p:nvSpPr>
        <p:spPr>
          <a:xfrm>
            <a:off x="-144202" y="0"/>
            <a:ext cx="6276715" cy="3980329"/>
          </a:xfrm>
          <a:prstGeom prst="rect">
            <a:avLst/>
          </a:prstGeom>
          <a:solidFill>
            <a:srgbClr val="A68660">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F4F5FB12-8C5D-4117-5E92-6A5283ACC176}"/>
              </a:ext>
            </a:extLst>
          </p:cNvPr>
          <p:cNvSpPr txBox="1"/>
          <p:nvPr/>
        </p:nvSpPr>
        <p:spPr>
          <a:xfrm>
            <a:off x="6614666" y="3312222"/>
            <a:ext cx="5647764" cy="3200876"/>
          </a:xfrm>
          <a:prstGeom prst="rect">
            <a:avLst/>
          </a:prstGeom>
          <a:noFill/>
        </p:spPr>
        <p:txBody>
          <a:bodyPr wrap="square">
            <a:spAutoFit/>
          </a:bodyPr>
          <a:lstStyle/>
          <a:p>
            <a:pPr algn="ctr"/>
            <a:r>
              <a:rPr lang="et-EE" sz="2200" dirty="0">
                <a:solidFill>
                  <a:schemeClr val="bg1"/>
                </a:solidFill>
                <a:latin typeface="Times New Roman" panose="02020603050405020304" pitchFamily="18" charset="0"/>
                <a:cs typeface="Times New Roman" panose="02020603050405020304" pitchFamily="18" charset="0"/>
              </a:rPr>
              <a:t>KOKKUVÕTE</a:t>
            </a:r>
          </a:p>
          <a:p>
            <a:endParaRPr lang="et-EE" sz="1200" i="1" dirty="0">
              <a:solidFill>
                <a:schemeClr val="bg1"/>
              </a:solidFill>
              <a:latin typeface="Times New Roman" panose="02020603050405020304" pitchFamily="18" charset="0"/>
              <a:cs typeface="Times New Roman" panose="02020603050405020304" pitchFamily="18" charset="0"/>
            </a:endParaRPr>
          </a:p>
          <a:p>
            <a:r>
              <a:rPr lang="et-EE" sz="1600" dirty="0">
                <a:solidFill>
                  <a:schemeClr val="bg1"/>
                </a:solidFill>
                <a:latin typeface="Arial" panose="020B0604020202020204" pitchFamily="34" charset="0"/>
                <a:cs typeface="Arial" panose="020B0604020202020204" pitchFamily="34" charset="0"/>
              </a:rPr>
              <a:t>Turbatooted panustavad oluliselt toidu julgeolekusse ja sektor tervikuna Eesti väliskaubanduse bilanssi.</a:t>
            </a:r>
          </a:p>
          <a:p>
            <a:endParaRPr lang="et-EE" sz="1200" dirty="0">
              <a:solidFill>
                <a:schemeClr val="bg1"/>
              </a:solidFill>
              <a:latin typeface="Arial" panose="020B0604020202020204" pitchFamily="34" charset="0"/>
              <a:cs typeface="Arial" panose="020B0604020202020204" pitchFamily="34" charset="0"/>
            </a:endParaRPr>
          </a:p>
          <a:p>
            <a:r>
              <a:rPr lang="et-EE" sz="1600" dirty="0">
                <a:solidFill>
                  <a:schemeClr val="bg1"/>
                </a:solidFill>
                <a:latin typeface="Arial" panose="020B0604020202020204" pitchFamily="34" charset="0"/>
                <a:cs typeface="Arial" panose="020B0604020202020204" pitchFamily="34" charset="0"/>
              </a:rPr>
              <a:t>Turvas on üks vähestest Eesti oma ressurssidest ja sektor osa meie traditsioonilisest maa ettevõtlusest.</a:t>
            </a:r>
          </a:p>
          <a:p>
            <a:endParaRPr lang="et-EE" sz="1600" dirty="0">
              <a:solidFill>
                <a:schemeClr val="bg1"/>
              </a:solidFill>
              <a:latin typeface="Arial" panose="020B0604020202020204" pitchFamily="34" charset="0"/>
              <a:cs typeface="Arial" panose="020B0604020202020204" pitchFamily="34" charset="0"/>
            </a:endParaRPr>
          </a:p>
          <a:p>
            <a:r>
              <a:rPr lang="et-EE" sz="1600" dirty="0">
                <a:solidFill>
                  <a:schemeClr val="bg1"/>
                </a:solidFill>
                <a:latin typeface="Arial" panose="020B0604020202020204" pitchFamily="34" charset="0"/>
                <a:cs typeface="Arial" panose="020B0604020202020204" pitchFamily="34" charset="0"/>
              </a:rPr>
              <a:t>Kuna turbal puudub aseaine väärib valdkond ausat võimalust ise heidet vähendada ilma sektorit piiramata. </a:t>
            </a:r>
          </a:p>
          <a:p>
            <a:endParaRPr lang="et-EE" sz="1200" dirty="0">
              <a:solidFill>
                <a:schemeClr val="bg1"/>
              </a:solidFill>
              <a:latin typeface="Arial" panose="020B0604020202020204" pitchFamily="34" charset="0"/>
              <a:cs typeface="Arial" panose="020B0604020202020204" pitchFamily="34" charset="0"/>
            </a:endParaRPr>
          </a:p>
          <a:p>
            <a:r>
              <a:rPr lang="et-EE" sz="1600" dirty="0">
                <a:solidFill>
                  <a:schemeClr val="bg1"/>
                </a:solidFill>
                <a:latin typeface="Arial" panose="020B0604020202020204" pitchFamily="34" charset="0"/>
                <a:cs typeface="Arial" panose="020B0604020202020204" pitchFamily="34" charset="0"/>
              </a:rPr>
              <a:t>Investeerimiskindluse andmiseks tuleks loobuda  spekulatsioonidest lubade ja taotlemise piiramise teemal.</a:t>
            </a:r>
          </a:p>
        </p:txBody>
      </p:sp>
      <p:sp>
        <p:nvSpPr>
          <p:cNvPr id="6" name="TextBox 5">
            <a:extLst>
              <a:ext uri="{FF2B5EF4-FFF2-40B4-BE49-F238E27FC236}">
                <a16:creationId xmlns:a16="http://schemas.microsoft.com/office/drawing/2014/main" id="{AAA6CE18-52AF-DE1B-ACD7-C90FE0304B01}"/>
              </a:ext>
            </a:extLst>
          </p:cNvPr>
          <p:cNvSpPr txBox="1"/>
          <p:nvPr/>
        </p:nvSpPr>
        <p:spPr>
          <a:xfrm>
            <a:off x="98228" y="156336"/>
            <a:ext cx="5959588" cy="3770263"/>
          </a:xfrm>
          <a:prstGeom prst="rect">
            <a:avLst/>
          </a:prstGeom>
          <a:noFill/>
        </p:spPr>
        <p:txBody>
          <a:bodyPr wrap="square">
            <a:spAutoFit/>
          </a:bodyPr>
          <a:lstStyle/>
          <a:p>
            <a:pPr algn="ctr"/>
            <a:r>
              <a:rPr lang="et-EE" sz="2200" dirty="0">
                <a:solidFill>
                  <a:schemeClr val="bg1"/>
                </a:solidFill>
                <a:latin typeface="Times New Roman" panose="02020603050405020304" pitchFamily="18" charset="0"/>
                <a:cs typeface="Times New Roman" panose="02020603050405020304" pitchFamily="18" charset="0"/>
              </a:rPr>
              <a:t>POLIITIKASOOVITUSED</a:t>
            </a:r>
          </a:p>
          <a:p>
            <a:endParaRPr lang="et-EE" sz="1000" i="1" dirty="0">
              <a:solidFill>
                <a:schemeClr val="bg1"/>
              </a:solidFill>
              <a:latin typeface="Times New Roman" panose="02020603050405020304" pitchFamily="18" charset="0"/>
              <a:cs typeface="Times New Roman" panose="02020603050405020304" pitchFamily="18" charset="0"/>
            </a:endParaRPr>
          </a:p>
          <a:p>
            <a:r>
              <a:rPr lang="et-EE" sz="1600" dirty="0" err="1">
                <a:solidFill>
                  <a:schemeClr val="bg1"/>
                </a:solidFill>
                <a:latin typeface="Arial" panose="020B0604020202020204" pitchFamily="34" charset="0"/>
                <a:cs typeface="Arial" panose="020B0604020202020204" pitchFamily="34" charset="0"/>
              </a:rPr>
              <a:t>KliMSi</a:t>
            </a:r>
            <a:r>
              <a:rPr lang="et-EE" sz="1600" dirty="0">
                <a:solidFill>
                  <a:schemeClr val="bg1"/>
                </a:solidFill>
                <a:latin typeface="Arial" panose="020B0604020202020204" pitchFamily="34" charset="0"/>
                <a:cs typeface="Arial" panose="020B0604020202020204" pitchFamily="34" charset="0"/>
              </a:rPr>
              <a:t> arutelul tuleks rohkem pöörata tähelepanu seotud sektori reaalsele kaasatusele.</a:t>
            </a:r>
          </a:p>
          <a:p>
            <a:pPr>
              <a:spcBef>
                <a:spcPts val="600"/>
              </a:spcBef>
            </a:pPr>
            <a:r>
              <a:rPr lang="et-EE" sz="1600" dirty="0">
                <a:solidFill>
                  <a:schemeClr val="bg1"/>
                </a:solidFill>
                <a:latin typeface="Arial" panose="020B0604020202020204" pitchFamily="34" charset="0"/>
                <a:cs typeface="Arial" panose="020B0604020202020204" pitchFamily="34" charset="0"/>
              </a:rPr>
              <a:t>Tuleks võtta arvesse ja võrrelda sisuliselt rohepoliitikat ja reaalmajandust.</a:t>
            </a:r>
          </a:p>
          <a:p>
            <a:pPr>
              <a:spcBef>
                <a:spcPts val="600"/>
              </a:spcBef>
            </a:pPr>
            <a:r>
              <a:rPr lang="et-EE" sz="1600" dirty="0">
                <a:solidFill>
                  <a:schemeClr val="bg1"/>
                </a:solidFill>
                <a:latin typeface="Arial" panose="020B0604020202020204" pitchFamily="34" charset="0"/>
                <a:cs typeface="Arial" panose="020B0604020202020204" pitchFamily="34" charset="0"/>
              </a:rPr>
              <a:t>Kuna turbal on Eesti jaoks ka globaalne taust tuleb eraldi hinnata turbasektori radikaalse piiramise mõju toidujulgeolekule ja sellega kaasnevatele muudele mõjudele (sh Venemaa teisese ekspordi tõus sihtriikidesse sh Euroopasse sarnaselt naftaproduktidega)</a:t>
            </a:r>
          </a:p>
          <a:p>
            <a:pPr>
              <a:spcBef>
                <a:spcPts val="600"/>
              </a:spcBef>
            </a:pPr>
            <a:r>
              <a:rPr lang="et-EE" sz="1600" dirty="0">
                <a:solidFill>
                  <a:schemeClr val="bg1"/>
                </a:solidFill>
                <a:latin typeface="Arial" panose="020B0604020202020204" pitchFamily="34" charset="0"/>
                <a:cs typeface="Arial" panose="020B0604020202020204" pitchFamily="34" charset="0"/>
              </a:rPr>
              <a:t>Lubade menetluse seiskamine toob kaasa sektoris sees konkurentsi halvenemise, kuna uusi innovatiivseid tulijaid ei lasta ligi ning väheneb investeerimiskindlus.</a:t>
            </a:r>
          </a:p>
        </p:txBody>
      </p:sp>
    </p:spTree>
    <p:extLst>
      <p:ext uri="{BB962C8B-B14F-4D97-AF65-F5344CB8AC3E}">
        <p14:creationId xmlns:p14="http://schemas.microsoft.com/office/powerpoint/2010/main" val="326730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9D2D15AD-4B80-1EC7-FAA1-F240211B34F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7A58C4-6ADF-4E1D-AB60-CDA1CF78DBE0}"/>
              </a:ext>
            </a:extLst>
          </p:cNvPr>
          <p:cNvSpPr txBox="1"/>
          <p:nvPr/>
        </p:nvSpPr>
        <p:spPr>
          <a:xfrm>
            <a:off x="4997298" y="4173041"/>
            <a:ext cx="6464430" cy="1708160"/>
          </a:xfrm>
          <a:prstGeom prst="rect">
            <a:avLst/>
          </a:prstGeom>
          <a:noFill/>
        </p:spPr>
        <p:txBody>
          <a:bodyPr wrap="square">
            <a:spAutoFit/>
          </a:bodyPr>
          <a:lstStyle/>
          <a:p>
            <a:pPr algn="r"/>
            <a:r>
              <a:rPr lang="et-EE" sz="2400" dirty="0">
                <a:solidFill>
                  <a:schemeClr val="bg1"/>
                </a:solidFill>
                <a:latin typeface="Gotham Book" pitchFamily="50" charset="0"/>
                <a:cs typeface="Gotham Book" pitchFamily="50" charset="0"/>
              </a:rPr>
              <a:t>AITÄH !</a:t>
            </a:r>
          </a:p>
          <a:p>
            <a:pPr algn="r"/>
            <a:endParaRPr lang="et-EE" sz="1500" i="1" dirty="0">
              <a:solidFill>
                <a:schemeClr val="bg1"/>
              </a:solidFill>
              <a:latin typeface="Times New Roman" panose="02020603050405020304" pitchFamily="18" charset="0"/>
              <a:cs typeface="Times New Roman" panose="02020603050405020304" pitchFamily="18" charset="0"/>
            </a:endParaRPr>
          </a:p>
          <a:p>
            <a:pPr algn="r"/>
            <a:r>
              <a:rPr lang="et-EE" sz="2400" i="1" dirty="0">
                <a:solidFill>
                  <a:schemeClr val="bg1"/>
                </a:solidFill>
                <a:latin typeface="Times New Roman" panose="02020603050405020304" pitchFamily="18" charset="0"/>
                <a:cs typeface="Times New Roman" panose="02020603050405020304" pitchFamily="18" charset="0"/>
              </a:rPr>
              <a:t>Turvas on osa lahendusest, </a:t>
            </a:r>
          </a:p>
          <a:p>
            <a:pPr algn="r"/>
            <a:r>
              <a:rPr lang="et-EE" sz="2400" i="1" dirty="0">
                <a:solidFill>
                  <a:schemeClr val="bg1"/>
                </a:solidFill>
                <a:latin typeface="Times New Roman" panose="02020603050405020304" pitchFamily="18" charset="0"/>
                <a:cs typeface="Times New Roman" panose="02020603050405020304" pitchFamily="18" charset="0"/>
              </a:rPr>
              <a:t>mitte probleemist!</a:t>
            </a:r>
            <a:endParaRPr lang="et-EE" dirty="0">
              <a:solidFill>
                <a:schemeClr val="bg1"/>
              </a:solidFill>
            </a:endParaRPr>
          </a:p>
          <a:p>
            <a:pPr algn="r"/>
            <a:endParaRPr lang="en-GB" dirty="0"/>
          </a:p>
        </p:txBody>
      </p:sp>
      <p:cxnSp>
        <p:nvCxnSpPr>
          <p:cNvPr id="6" name="Sirgkonnektor 5">
            <a:extLst>
              <a:ext uri="{FF2B5EF4-FFF2-40B4-BE49-F238E27FC236}">
                <a16:creationId xmlns:a16="http://schemas.microsoft.com/office/drawing/2014/main" id="{B4706657-673F-BC3A-FB64-17B7678DF44B}"/>
              </a:ext>
            </a:extLst>
          </p:cNvPr>
          <p:cNvCxnSpPr/>
          <p:nvPr/>
        </p:nvCxnSpPr>
        <p:spPr>
          <a:xfrm>
            <a:off x="6350881" y="4721142"/>
            <a:ext cx="5024487" cy="0"/>
          </a:xfrm>
          <a:prstGeom prst="line">
            <a:avLst/>
          </a:prstGeom>
          <a:ln w="25400">
            <a:solidFill>
              <a:srgbClr val="8FC4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45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9" name="Ristkülik 28">
            <a:extLst>
              <a:ext uri="{FF2B5EF4-FFF2-40B4-BE49-F238E27FC236}">
                <a16:creationId xmlns:a16="http://schemas.microsoft.com/office/drawing/2014/main" id="{5042910C-7BF5-6056-251F-C9D58A15F285}"/>
              </a:ext>
            </a:extLst>
          </p:cNvPr>
          <p:cNvSpPr/>
          <p:nvPr/>
        </p:nvSpPr>
        <p:spPr>
          <a:xfrm>
            <a:off x="0" y="0"/>
            <a:ext cx="12192000" cy="961534"/>
          </a:xfrm>
          <a:prstGeom prst="rect">
            <a:avLst/>
          </a:prstGeom>
          <a:solidFill>
            <a:srgbClr val="4B5E46">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Tabel 12">
            <a:extLst>
              <a:ext uri="{FF2B5EF4-FFF2-40B4-BE49-F238E27FC236}">
                <a16:creationId xmlns:a16="http://schemas.microsoft.com/office/drawing/2014/main" id="{F5DD3D21-D1FB-1F5E-41AF-F7D2DAC68B5E}"/>
              </a:ext>
            </a:extLst>
          </p:cNvPr>
          <p:cNvGraphicFramePr>
            <a:graphicFrameLocks noGrp="1"/>
          </p:cNvGraphicFramePr>
          <p:nvPr>
            <p:extLst>
              <p:ext uri="{D42A27DB-BD31-4B8C-83A1-F6EECF244321}">
                <p14:modId xmlns:p14="http://schemas.microsoft.com/office/powerpoint/2010/main" val="2502234604"/>
              </p:ext>
            </p:extLst>
          </p:nvPr>
        </p:nvGraphicFramePr>
        <p:xfrm>
          <a:off x="8784077" y="961533"/>
          <a:ext cx="3407923" cy="5896466"/>
        </p:xfrm>
        <a:graphic>
          <a:graphicData uri="http://schemas.openxmlformats.org/drawingml/2006/table">
            <a:tbl>
              <a:tblPr firstRow="1" bandRow="1">
                <a:tableStyleId>{5C22544A-7EE6-4342-B048-85BDC9FD1C3A}</a:tableStyleId>
              </a:tblPr>
              <a:tblGrid>
                <a:gridCol w="1210815">
                  <a:extLst>
                    <a:ext uri="{9D8B030D-6E8A-4147-A177-3AD203B41FA5}">
                      <a16:colId xmlns:a16="http://schemas.microsoft.com/office/drawing/2014/main" val="2056478194"/>
                    </a:ext>
                  </a:extLst>
                </a:gridCol>
                <a:gridCol w="493145">
                  <a:extLst>
                    <a:ext uri="{9D8B030D-6E8A-4147-A177-3AD203B41FA5}">
                      <a16:colId xmlns:a16="http://schemas.microsoft.com/office/drawing/2014/main" val="581924776"/>
                    </a:ext>
                  </a:extLst>
                </a:gridCol>
                <a:gridCol w="719527">
                  <a:extLst>
                    <a:ext uri="{9D8B030D-6E8A-4147-A177-3AD203B41FA5}">
                      <a16:colId xmlns:a16="http://schemas.microsoft.com/office/drawing/2014/main" val="945131983"/>
                    </a:ext>
                  </a:extLst>
                </a:gridCol>
                <a:gridCol w="984436">
                  <a:extLst>
                    <a:ext uri="{9D8B030D-6E8A-4147-A177-3AD203B41FA5}">
                      <a16:colId xmlns:a16="http://schemas.microsoft.com/office/drawing/2014/main" val="215704151"/>
                    </a:ext>
                  </a:extLst>
                </a:gridCol>
              </a:tblGrid>
              <a:tr h="1015016">
                <a:tc gridSpan="4">
                  <a:txBody>
                    <a:bodyPr/>
                    <a:lstStyle/>
                    <a:p>
                      <a:pPr algn="ctr"/>
                      <a:r>
                        <a:rPr lang="et-EE" sz="2800" dirty="0">
                          <a:latin typeface="Arial" panose="020B0604020202020204" pitchFamily="34" charset="0"/>
                          <a:cs typeface="Arial" panose="020B0604020202020204" pitchFamily="34" charset="0"/>
                        </a:rPr>
                        <a:t>30+</a:t>
                      </a:r>
                      <a:r>
                        <a:rPr lang="et-EE" sz="2800" dirty="0"/>
                        <a:t> ettevõtet</a:t>
                      </a:r>
                      <a:endParaRPr lang="en-GB" sz="2800" dirty="0"/>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11617867"/>
                  </a:ext>
                </a:extLst>
              </a:tr>
              <a:tr h="156335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800" dirty="0">
                          <a:solidFill>
                            <a:srgbClr val="002060"/>
                          </a:solidFill>
                          <a:latin typeface="Arial Black" panose="020B0A04020102020204" pitchFamily="34" charset="0"/>
                          <a:cs typeface="Arial" panose="020B0604020202020204" pitchFamily="34" charset="0"/>
                        </a:rPr>
                        <a:t>10</a:t>
                      </a:r>
                      <a:endParaRPr lang="et-EE" sz="2800" i="1" dirty="0">
                        <a:solidFill>
                          <a:srgbClr val="002060"/>
                        </a:solidFill>
                        <a:latin typeface="Arial Black" panose="020B0A040201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i="1" dirty="0">
                          <a:solidFill>
                            <a:srgbClr val="002060"/>
                          </a:solidFill>
                          <a:latin typeface="Verdana" panose="020B0604030504040204" pitchFamily="34" charset="0"/>
                          <a:ea typeface="Verdana" panose="020B0604030504040204" pitchFamily="34" charset="0"/>
                          <a:cs typeface="Times New Roman" panose="02020603050405020304" pitchFamily="18" charset="0"/>
                        </a:rPr>
                        <a:t>tehast</a:t>
                      </a:r>
                      <a:endParaRPr lang="et-EE" sz="1600" dirty="0">
                        <a:solidFill>
                          <a:srgbClr val="002060"/>
                        </a:solidFill>
                        <a:latin typeface="Verdana" panose="020B0604030504040204" pitchFamily="34" charset="0"/>
                        <a:ea typeface="Verdana" panose="020B0604030504040204" pitchFamily="34" charset="0"/>
                      </a:endParaRPr>
                    </a:p>
                  </a:txBody>
                  <a:tcPr anchor="ctr">
                    <a:solidFill>
                      <a:srgbClr val="CCECFF"/>
                    </a:solidFill>
                  </a:tcPr>
                </a:tc>
                <a:tc hMerge="1">
                  <a:txBody>
                    <a:bodyPr/>
                    <a:lstStyle/>
                    <a:p>
                      <a:endParaRPr lang="en-GB"/>
                    </a:p>
                  </a:txBody>
                  <a:tcPr/>
                </a:tc>
                <a:tc gridSpan="2">
                  <a:txBody>
                    <a:bodyPr/>
                    <a:lstStyle/>
                    <a:p>
                      <a:pPr algn="ctr"/>
                      <a:r>
                        <a:rPr lang="et-EE" sz="2800" i="0" dirty="0">
                          <a:solidFill>
                            <a:srgbClr val="002060"/>
                          </a:solidFill>
                          <a:latin typeface="Arial Black" panose="020B0A04020102020204" pitchFamily="34" charset="0"/>
                          <a:cs typeface="Arial" panose="020B0604020202020204" pitchFamily="34" charset="0"/>
                        </a:rPr>
                        <a:t>300</a:t>
                      </a:r>
                      <a:r>
                        <a:rPr lang="et-EE" sz="2400" i="1" dirty="0">
                          <a:solidFill>
                            <a:srgbClr val="002060"/>
                          </a:solidFill>
                          <a:latin typeface="Arial" panose="020B0604020202020204" pitchFamily="34" charset="0"/>
                          <a:cs typeface="Arial" panose="020B0604020202020204" pitchFamily="34" charset="0"/>
                        </a:rPr>
                        <a:t> </a:t>
                      </a:r>
                    </a:p>
                    <a:p>
                      <a:pPr algn="ctr"/>
                      <a:r>
                        <a:rPr lang="et-EE" sz="1600" i="1" dirty="0">
                          <a:solidFill>
                            <a:srgbClr val="002060"/>
                          </a:solidFill>
                          <a:latin typeface="Verdana" panose="020B0604030504040204" pitchFamily="34" charset="0"/>
                          <a:ea typeface="Verdana" panose="020B0604030504040204" pitchFamily="34" charset="0"/>
                          <a:cs typeface="Times New Roman" panose="02020603050405020304" pitchFamily="18" charset="0"/>
                        </a:rPr>
                        <a:t>erinevat toodet</a:t>
                      </a:r>
                      <a:endParaRPr lang="en-GB" sz="1600" dirty="0">
                        <a:solidFill>
                          <a:srgbClr val="002060"/>
                        </a:solidFill>
                        <a:latin typeface="Verdana" panose="020B0604030504040204" pitchFamily="34" charset="0"/>
                        <a:ea typeface="Verdana" panose="020B0604030504040204" pitchFamily="34" charset="0"/>
                        <a:cs typeface="Arial" panose="020B0604020202020204" pitchFamily="34" charset="0"/>
                      </a:endParaRPr>
                    </a:p>
                  </a:txBody>
                  <a:tcPr anchor="ctr">
                    <a:solidFill>
                      <a:srgbClr val="CCECFF"/>
                    </a:solidFill>
                  </a:tcPr>
                </a:tc>
                <a:tc hMerge="1">
                  <a:txBody>
                    <a:bodyPr/>
                    <a:lstStyle/>
                    <a:p>
                      <a:endParaRPr lang="en-GB" dirty="0"/>
                    </a:p>
                  </a:txBody>
                  <a:tcPr/>
                </a:tc>
                <a:extLst>
                  <a:ext uri="{0D108BD9-81ED-4DB2-BD59-A6C34878D82A}">
                    <a16:rowId xmlns:a16="http://schemas.microsoft.com/office/drawing/2014/main" val="424253013"/>
                  </a:ext>
                </a:extLst>
              </a:tr>
              <a:tr h="1740260">
                <a:tc>
                  <a:txBody>
                    <a:bodyPr/>
                    <a:lstStyle/>
                    <a:p>
                      <a:pPr marL="0" marR="0" lvl="0" indent="0" algn="ctr" defTabSz="895350" rtl="0" eaLnBrk="1" fontAlgn="auto" latinLnBrk="0" hangingPunct="1">
                        <a:lnSpc>
                          <a:spcPct val="100000"/>
                        </a:lnSpc>
                        <a:spcBef>
                          <a:spcPts val="0"/>
                        </a:spcBef>
                        <a:spcAft>
                          <a:spcPts val="0"/>
                        </a:spcAft>
                        <a:buClrTx/>
                        <a:buSzTx/>
                        <a:buFontTx/>
                        <a:buNone/>
                        <a:tabLst/>
                        <a:defRPr/>
                      </a:pPr>
                      <a:r>
                        <a:rPr lang="et-EE" sz="2400" b="1" dirty="0">
                          <a:solidFill>
                            <a:schemeClr val="bg1"/>
                          </a:solidFill>
                          <a:latin typeface="Arial Black" panose="020B0A04020102020204" pitchFamily="34" charset="0"/>
                          <a:cs typeface="Arial" panose="020B0604020202020204" pitchFamily="34" charset="0"/>
                        </a:rPr>
                        <a:t>120</a:t>
                      </a:r>
                      <a:r>
                        <a:rPr lang="et-EE" sz="3600" dirty="0">
                          <a:solidFill>
                            <a:schemeClr val="bg1"/>
                          </a:solidFill>
                        </a:rPr>
                        <a:t> </a:t>
                      </a:r>
                      <a:r>
                        <a:rPr lang="et-EE" sz="1800" dirty="0">
                          <a:solidFill>
                            <a:schemeClr val="bg1"/>
                          </a:solidFill>
                        </a:rPr>
                        <a:t>tootmisala</a:t>
                      </a:r>
                      <a:endParaRPr lang="en-GB" dirty="0">
                        <a:solidFill>
                          <a:schemeClr val="bg1"/>
                        </a:solidFill>
                      </a:endParaRPr>
                    </a:p>
                  </a:txBody>
                  <a:tcPr anchor="ctr">
                    <a:solidFill>
                      <a:srgbClr val="8FC455"/>
                    </a:solidFill>
                  </a:tcPr>
                </a:tc>
                <a:tc gridSpan="2">
                  <a:txBody>
                    <a:bodyPr/>
                    <a:lstStyle/>
                    <a:p>
                      <a:pPr algn="ctr"/>
                      <a:r>
                        <a:rPr lang="et-EE" sz="1800" b="0" i="0" dirty="0">
                          <a:solidFill>
                            <a:schemeClr val="bg1"/>
                          </a:solidFill>
                          <a:latin typeface="Arial" panose="020B0604020202020204" pitchFamily="34" charset="0"/>
                          <a:cs typeface="Arial" panose="020B0604020202020204" pitchFamily="34" charset="0"/>
                        </a:rPr>
                        <a:t>Ainult</a:t>
                      </a:r>
                    </a:p>
                    <a:p>
                      <a:pPr algn="ctr"/>
                      <a:r>
                        <a:rPr lang="et-EE" sz="3200" b="1" i="0" dirty="0">
                          <a:solidFill>
                            <a:schemeClr val="bg1"/>
                          </a:solidFill>
                          <a:latin typeface="Arial" panose="020B0604020202020204" pitchFamily="34" charset="0"/>
                          <a:cs typeface="Arial" panose="020B0604020202020204" pitchFamily="34" charset="0"/>
                        </a:rPr>
                        <a:t>2% </a:t>
                      </a:r>
                    </a:p>
                    <a:p>
                      <a:pPr algn="ctr"/>
                      <a:r>
                        <a:rPr lang="et-EE" dirty="0">
                          <a:solidFill>
                            <a:schemeClr val="bg1"/>
                          </a:solidFill>
                        </a:rPr>
                        <a:t>turba-maadest</a:t>
                      </a:r>
                      <a:endParaRPr lang="en-GB" dirty="0">
                        <a:solidFill>
                          <a:schemeClr val="bg1"/>
                        </a:solidFill>
                      </a:endParaRPr>
                    </a:p>
                  </a:txBody>
                  <a:tcPr anchor="ctr">
                    <a:solidFill>
                      <a:schemeClr val="accent4">
                        <a:lumMod val="75000"/>
                      </a:schemeClr>
                    </a:solidFill>
                  </a:tcPr>
                </a:tc>
                <a:tc hMerge="1">
                  <a:txBody>
                    <a:bodyPr/>
                    <a:lstStyle/>
                    <a:p>
                      <a:endParaRPr lang="en-GB"/>
                    </a:p>
                  </a:txBody>
                  <a:tcPr/>
                </a:tc>
                <a:tc>
                  <a:txBody>
                    <a:bodyPr/>
                    <a:lstStyle/>
                    <a:p>
                      <a:pPr algn="ctr"/>
                      <a:r>
                        <a:rPr lang="et-EE" sz="2400" b="0" i="0" dirty="0">
                          <a:solidFill>
                            <a:schemeClr val="bg1"/>
                          </a:solidFill>
                          <a:latin typeface="Arial Black" panose="020B0A04020102020204" pitchFamily="34" charset="0"/>
                          <a:cs typeface="Arial" panose="020B0604020202020204" pitchFamily="34" charset="0"/>
                        </a:rPr>
                        <a:t>800</a:t>
                      </a:r>
                    </a:p>
                    <a:p>
                      <a:pPr algn="ctr"/>
                      <a:r>
                        <a:rPr lang="et-EE" dirty="0">
                          <a:solidFill>
                            <a:schemeClr val="bg1"/>
                          </a:solidFill>
                        </a:rPr>
                        <a:t>tuh t/a</a:t>
                      </a:r>
                      <a:endParaRPr lang="en-GB" dirty="0">
                        <a:solidFill>
                          <a:schemeClr val="bg1"/>
                        </a:solidFill>
                      </a:endParaRPr>
                    </a:p>
                  </a:txBody>
                  <a:tcPr anchor="ctr">
                    <a:solidFill>
                      <a:srgbClr val="5378A7"/>
                    </a:solidFill>
                  </a:tcPr>
                </a:tc>
                <a:extLst>
                  <a:ext uri="{0D108BD9-81ED-4DB2-BD59-A6C34878D82A}">
                    <a16:rowId xmlns:a16="http://schemas.microsoft.com/office/drawing/2014/main" val="772650134"/>
                  </a:ext>
                </a:extLst>
              </a:tr>
              <a:tr h="1577836">
                <a:tc gridSpan="4">
                  <a:txBody>
                    <a:bodyPr/>
                    <a:lstStyle/>
                    <a:p>
                      <a:pPr algn="ctr"/>
                      <a:endParaRPr lang="et-EE" sz="1800" b="0" i="1" dirty="0">
                        <a:solidFill>
                          <a:srgbClr val="002060"/>
                        </a:solidFill>
                        <a:latin typeface="Times New Roman" panose="02020603050405020304" pitchFamily="18" charset="0"/>
                        <a:cs typeface="Times New Roman" panose="02020603050405020304" pitchFamily="18" charset="0"/>
                      </a:endParaRPr>
                    </a:p>
                    <a:p>
                      <a:pPr algn="ctr"/>
                      <a:r>
                        <a:rPr lang="et-EE" sz="2800" b="0" i="1" dirty="0">
                          <a:solidFill>
                            <a:srgbClr val="002060"/>
                          </a:solidFill>
                          <a:latin typeface="Times New Roman" panose="02020603050405020304" pitchFamily="18" charset="0"/>
                          <a:cs typeface="Times New Roman" panose="02020603050405020304" pitchFamily="18" charset="0"/>
                        </a:rPr>
                        <a:t>Üle</a:t>
                      </a:r>
                      <a:r>
                        <a:rPr lang="et-EE" sz="3200" b="1" i="0" dirty="0">
                          <a:solidFill>
                            <a:srgbClr val="002060"/>
                          </a:solidFill>
                          <a:latin typeface="Arial" panose="020B0604020202020204" pitchFamily="34" charset="0"/>
                          <a:cs typeface="Arial" panose="020B0604020202020204" pitchFamily="34" charset="0"/>
                        </a:rPr>
                        <a:t> 2000 </a:t>
                      </a:r>
                      <a:r>
                        <a:rPr lang="et-EE" sz="2800" i="1" dirty="0">
                          <a:solidFill>
                            <a:srgbClr val="002060"/>
                          </a:solidFill>
                          <a:latin typeface="Times New Roman" panose="02020603050405020304" pitchFamily="18" charset="0"/>
                          <a:cs typeface="Times New Roman" panose="02020603050405020304" pitchFamily="18" charset="0"/>
                        </a:rPr>
                        <a:t>töökoha</a:t>
                      </a:r>
                    </a:p>
                    <a:p>
                      <a:pPr algn="ctr"/>
                      <a:r>
                        <a:rPr lang="et-EE" sz="2800" i="1" dirty="0">
                          <a:solidFill>
                            <a:srgbClr val="002060"/>
                          </a:solidFill>
                          <a:latin typeface="Times New Roman" panose="02020603050405020304" pitchFamily="18" charset="0"/>
                          <a:cs typeface="Times New Roman" panose="02020603050405020304" pitchFamily="18" charset="0"/>
                        </a:rPr>
                        <a:t>maapiirkondades</a:t>
                      </a:r>
                    </a:p>
                    <a:p>
                      <a:pPr algn="ctr"/>
                      <a:endParaRPr lang="en-GB" sz="1800" i="1" dirty="0">
                        <a:solidFill>
                          <a:srgbClr val="002060"/>
                        </a:solidFill>
                        <a:latin typeface="Times New Roman" panose="02020603050405020304" pitchFamily="18" charset="0"/>
                        <a:cs typeface="Times New Roman" panose="02020603050405020304" pitchFamily="18" charset="0"/>
                      </a:endParaRPr>
                    </a:p>
                  </a:txBody>
                  <a:tcPr anchor="ctr"/>
                </a:tc>
                <a:tc hMerge="1">
                  <a:txBody>
                    <a:bodyPr/>
                    <a:lstStyle/>
                    <a:p>
                      <a:endParaRPr lang="en-GB"/>
                    </a:p>
                  </a:txBody>
                  <a:tcPr/>
                </a:tc>
                <a:tc hMerge="1">
                  <a:txBody>
                    <a:bodyPr/>
                    <a:lstStyle/>
                    <a:p>
                      <a:endParaRPr lang="en-GB"/>
                    </a:p>
                  </a:txBody>
                  <a:tcPr/>
                </a:tc>
                <a:tc hMerge="1">
                  <a:txBody>
                    <a:bodyPr/>
                    <a:lstStyle/>
                    <a:p>
                      <a:endParaRPr lang="en-GB" dirty="0"/>
                    </a:p>
                  </a:txBody>
                  <a:tcPr anchor="ctr"/>
                </a:tc>
                <a:extLst>
                  <a:ext uri="{0D108BD9-81ED-4DB2-BD59-A6C34878D82A}">
                    <a16:rowId xmlns:a16="http://schemas.microsoft.com/office/drawing/2014/main" val="1871130666"/>
                  </a:ext>
                </a:extLst>
              </a:tr>
            </a:tbl>
          </a:graphicData>
        </a:graphic>
      </p:graphicFrame>
      <p:sp>
        <p:nvSpPr>
          <p:cNvPr id="22" name="TextBox 21">
            <a:extLst>
              <a:ext uri="{FF2B5EF4-FFF2-40B4-BE49-F238E27FC236}">
                <a16:creationId xmlns:a16="http://schemas.microsoft.com/office/drawing/2014/main" id="{744ED4CB-52B7-46DA-AFDA-D8CEB654D82B}"/>
              </a:ext>
            </a:extLst>
          </p:cNvPr>
          <p:cNvSpPr txBox="1"/>
          <p:nvPr/>
        </p:nvSpPr>
        <p:spPr>
          <a:xfrm>
            <a:off x="638625" y="252403"/>
            <a:ext cx="7697771" cy="523220"/>
          </a:xfrm>
          <a:prstGeom prst="rect">
            <a:avLst/>
          </a:prstGeom>
          <a:noFill/>
        </p:spPr>
        <p:txBody>
          <a:bodyPr wrap="square">
            <a:spAutoFit/>
          </a:bodyPr>
          <a:lstStyle/>
          <a:p>
            <a:pPr algn="ctr"/>
            <a:r>
              <a:rPr lang="et-EE" sz="2800" dirty="0">
                <a:solidFill>
                  <a:schemeClr val="bg1"/>
                </a:solidFill>
                <a:latin typeface="Arial Black" panose="020B0A04020102020204" pitchFamily="34" charset="0"/>
                <a:cs typeface="Times New Roman" panose="02020603050405020304" pitchFamily="18" charset="0"/>
              </a:rPr>
              <a:t>160</a:t>
            </a:r>
            <a:r>
              <a:rPr lang="et-EE" sz="2800" dirty="0">
                <a:solidFill>
                  <a:schemeClr val="bg1"/>
                </a:solidFill>
                <a:latin typeface="+mj-lt"/>
                <a:cs typeface="Times New Roman" panose="02020603050405020304" pitchFamily="18" charset="0"/>
              </a:rPr>
              <a:t> aastat kogemust</a:t>
            </a:r>
            <a:endParaRPr lang="en-GB" sz="2800" dirty="0">
              <a:solidFill>
                <a:schemeClr val="bg1"/>
              </a:solidFill>
              <a:latin typeface="+mj-lt"/>
            </a:endParaRPr>
          </a:p>
        </p:txBody>
      </p:sp>
      <p:sp>
        <p:nvSpPr>
          <p:cNvPr id="30" name="TextBox 29">
            <a:extLst>
              <a:ext uri="{FF2B5EF4-FFF2-40B4-BE49-F238E27FC236}">
                <a16:creationId xmlns:a16="http://schemas.microsoft.com/office/drawing/2014/main" id="{BF04DAF6-2409-A18F-B088-B237F1F2F10C}"/>
              </a:ext>
            </a:extLst>
          </p:cNvPr>
          <p:cNvSpPr txBox="1"/>
          <p:nvPr/>
        </p:nvSpPr>
        <p:spPr>
          <a:xfrm>
            <a:off x="-1" y="1213937"/>
            <a:ext cx="8784077" cy="954107"/>
          </a:xfrm>
          <a:prstGeom prst="rect">
            <a:avLst/>
          </a:prstGeom>
          <a:noFill/>
        </p:spPr>
        <p:txBody>
          <a:bodyPr wrap="square">
            <a:spAutoFit/>
          </a:bodyPr>
          <a:lstStyle/>
          <a:p>
            <a:pPr algn="ctr"/>
            <a:r>
              <a:rPr lang="et-EE" sz="2800" i="1" dirty="0">
                <a:solidFill>
                  <a:srgbClr val="353F38"/>
                </a:solidFill>
                <a:latin typeface="Times New Roman" panose="02020603050405020304" pitchFamily="18" charset="0"/>
                <a:cs typeface="Times New Roman" panose="02020603050405020304" pitchFamily="18" charset="0"/>
              </a:rPr>
              <a:t>Tänapäevane turbatööstus ei ole briketi tootmine, </a:t>
            </a:r>
          </a:p>
          <a:p>
            <a:pPr algn="ctr"/>
            <a:r>
              <a:rPr lang="et-EE" sz="2800" i="1" dirty="0">
                <a:solidFill>
                  <a:srgbClr val="353F38"/>
                </a:solidFill>
                <a:latin typeface="Times New Roman" panose="02020603050405020304" pitchFamily="18" charset="0"/>
                <a:cs typeface="Times New Roman" panose="02020603050405020304" pitchFamily="18" charset="0"/>
              </a:rPr>
              <a:t>vaid kõrgtehnoloogiline köögiviljade kasvatamine!</a:t>
            </a:r>
            <a:endParaRPr lang="en-GB" sz="2800" i="1" dirty="0">
              <a:solidFill>
                <a:srgbClr val="353F38"/>
              </a:solidFill>
              <a:latin typeface="Times New Roman" panose="02020603050405020304" pitchFamily="18" charset="0"/>
              <a:cs typeface="Times New Roman" panose="02020603050405020304" pitchFamily="18" charset="0"/>
            </a:endParaRPr>
          </a:p>
        </p:txBody>
      </p:sp>
      <p:graphicFrame>
        <p:nvGraphicFramePr>
          <p:cNvPr id="6" name="Diagramm 5">
            <a:extLst>
              <a:ext uri="{FF2B5EF4-FFF2-40B4-BE49-F238E27FC236}">
                <a16:creationId xmlns:a16="http://schemas.microsoft.com/office/drawing/2014/main" id="{332D2B90-AA23-7B6E-0F04-E1524C13FDD0}"/>
              </a:ext>
            </a:extLst>
          </p:cNvPr>
          <p:cNvGraphicFramePr>
            <a:graphicFrameLocks/>
          </p:cNvGraphicFramePr>
          <p:nvPr>
            <p:extLst>
              <p:ext uri="{D42A27DB-BD31-4B8C-83A1-F6EECF244321}">
                <p14:modId xmlns:p14="http://schemas.microsoft.com/office/powerpoint/2010/main" val="52179257"/>
              </p:ext>
            </p:extLst>
          </p:nvPr>
        </p:nvGraphicFramePr>
        <p:xfrm>
          <a:off x="0" y="2529326"/>
          <a:ext cx="8784077" cy="4328673"/>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82B154E1-260C-7767-F51B-2AB1969F26CA}"/>
              </a:ext>
            </a:extLst>
          </p:cNvPr>
          <p:cNvSpPr txBox="1">
            <a:spLocks/>
          </p:cNvSpPr>
          <p:nvPr/>
        </p:nvSpPr>
        <p:spPr>
          <a:xfrm>
            <a:off x="6204964" y="6165502"/>
            <a:ext cx="2297010" cy="461665"/>
          </a:xfrm>
          <a:prstGeom prst="rect">
            <a:avLst/>
          </a:prstGeom>
          <a:noFill/>
        </p:spPr>
        <p:txBody>
          <a:bodyPr wrap="square">
            <a:spAutoFit/>
          </a:bodyPr>
          <a:lstStyle/>
          <a:p>
            <a:endParaRPr lang="et-EE" sz="1200" dirty="0">
              <a:cs typeface="Arial" panose="020B0604020202020204" pitchFamily="34" charset="0"/>
            </a:endParaRPr>
          </a:p>
          <a:p>
            <a:pPr algn="r"/>
            <a:r>
              <a:rPr lang="et-EE" sz="1200" dirty="0">
                <a:cs typeface="Arial" panose="020B0604020202020204" pitchFamily="34" charset="0"/>
              </a:rPr>
              <a:t>Statistikaamet</a:t>
            </a:r>
            <a:endParaRPr lang="en-GB" sz="1200" dirty="0"/>
          </a:p>
        </p:txBody>
      </p:sp>
    </p:spTree>
    <p:extLst>
      <p:ext uri="{BB962C8B-B14F-4D97-AF65-F5344CB8AC3E}">
        <p14:creationId xmlns:p14="http://schemas.microsoft.com/office/powerpoint/2010/main" val="325423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ian Jackson Warehouse Holding Substrates">
            <a:extLst>
              <a:ext uri="{FF2B5EF4-FFF2-40B4-BE49-F238E27FC236}">
                <a16:creationId xmlns:a16="http://schemas.microsoft.com/office/drawing/2014/main" id="{7A758CAF-FC7E-8484-A097-B1BB4184A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i kohatäide 3">
            <a:extLst>
              <a:ext uri="{FF2B5EF4-FFF2-40B4-BE49-F238E27FC236}">
                <a16:creationId xmlns:a16="http://schemas.microsoft.com/office/drawing/2014/main" id="{F5157F32-BF16-6FD8-A8B6-A0670CCC99EB}"/>
              </a:ext>
            </a:extLst>
          </p:cNvPr>
          <p:cNvSpPr txBox="1">
            <a:spLocks/>
          </p:cNvSpPr>
          <p:nvPr/>
        </p:nvSpPr>
        <p:spPr>
          <a:xfrm>
            <a:off x="591219" y="1322891"/>
            <a:ext cx="3044197" cy="5089359"/>
          </a:xfrm>
          <a:prstGeom prst="rect">
            <a:avLst/>
          </a:prstGeom>
          <a:solidFill>
            <a:srgbClr val="E10600">
              <a:alpha val="66000"/>
            </a:srgbClr>
          </a:solidFill>
          <a:ln>
            <a:solidFill>
              <a:srgbClr val="FF0000"/>
            </a:solid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t-EE" sz="1100" dirty="0">
              <a:solidFill>
                <a:schemeClr val="bg1"/>
              </a:solidFill>
            </a:endParaRPr>
          </a:p>
          <a:p>
            <a:pPr algn="ctr"/>
            <a:endParaRPr lang="et-EE" sz="1800" dirty="0">
              <a:solidFill>
                <a:schemeClr val="bg1"/>
              </a:solidFill>
            </a:endParaRPr>
          </a:p>
        </p:txBody>
      </p:sp>
      <p:sp>
        <p:nvSpPr>
          <p:cNvPr id="4" name="Teksti kohatäide 3">
            <a:extLst>
              <a:ext uri="{FF2B5EF4-FFF2-40B4-BE49-F238E27FC236}">
                <a16:creationId xmlns:a16="http://schemas.microsoft.com/office/drawing/2014/main" id="{31D62A90-C477-56D9-5690-77E030CDDD0F}"/>
              </a:ext>
            </a:extLst>
          </p:cNvPr>
          <p:cNvSpPr>
            <a:spLocks noGrp="1"/>
          </p:cNvSpPr>
          <p:nvPr>
            <p:ph type="body" sz="half" idx="2"/>
          </p:nvPr>
        </p:nvSpPr>
        <p:spPr>
          <a:xfrm>
            <a:off x="757117" y="1473395"/>
            <a:ext cx="3044197" cy="5089359"/>
          </a:xfrm>
          <a:solidFill>
            <a:srgbClr val="E10600">
              <a:alpha val="66000"/>
            </a:srgbClr>
          </a:solidFill>
          <a:ln>
            <a:solidFill>
              <a:srgbClr val="FF0000"/>
            </a:solidFill>
          </a:ln>
        </p:spPr>
        <p:txBody>
          <a:bodyPr>
            <a:normAutofit fontScale="92500" lnSpcReduction="20000"/>
          </a:bodyPr>
          <a:lstStyle/>
          <a:p>
            <a:pPr algn="ctr"/>
            <a:endParaRPr lang="et-EE" sz="1100" dirty="0">
              <a:solidFill>
                <a:schemeClr val="bg1"/>
              </a:solidFill>
            </a:endParaRPr>
          </a:p>
          <a:p>
            <a:pPr algn="ctr"/>
            <a:r>
              <a:rPr lang="et-EE" sz="2000" dirty="0">
                <a:solidFill>
                  <a:schemeClr val="bg1"/>
                </a:solidFill>
              </a:rPr>
              <a:t>Väärtusahelas üle</a:t>
            </a:r>
          </a:p>
          <a:p>
            <a:pPr algn="ctr"/>
            <a:r>
              <a:rPr lang="et-EE" sz="2800" b="1" dirty="0">
                <a:solidFill>
                  <a:schemeClr val="bg1"/>
                </a:solidFill>
              </a:rPr>
              <a:t>10 000 töökoha </a:t>
            </a:r>
          </a:p>
          <a:p>
            <a:pPr algn="ctr"/>
            <a:r>
              <a:rPr lang="et-EE" sz="2000" dirty="0">
                <a:solidFill>
                  <a:schemeClr val="bg1"/>
                </a:solidFill>
              </a:rPr>
              <a:t>maapiirkondades:</a:t>
            </a:r>
          </a:p>
          <a:p>
            <a:pPr algn="ctr"/>
            <a:endParaRPr lang="et-EE" dirty="0">
              <a:solidFill>
                <a:schemeClr val="bg1"/>
              </a:solidFill>
            </a:endParaRPr>
          </a:p>
          <a:p>
            <a:r>
              <a:rPr lang="et-EE" dirty="0">
                <a:solidFill>
                  <a:schemeClr val="bg1"/>
                </a:solidFill>
              </a:rPr>
              <a:t>- </a:t>
            </a:r>
            <a:r>
              <a:rPr lang="et-EE" sz="1800" dirty="0">
                <a:solidFill>
                  <a:schemeClr val="bg1"/>
                </a:solidFill>
              </a:rPr>
              <a:t>traktoristid</a:t>
            </a:r>
          </a:p>
          <a:p>
            <a:r>
              <a:rPr lang="et-EE" sz="1800" dirty="0">
                <a:solidFill>
                  <a:schemeClr val="bg1"/>
                </a:solidFill>
              </a:rPr>
              <a:t>- masinaoperaatorid</a:t>
            </a:r>
          </a:p>
          <a:p>
            <a:r>
              <a:rPr lang="et-EE" sz="1800" dirty="0">
                <a:solidFill>
                  <a:schemeClr val="bg1"/>
                </a:solidFill>
              </a:rPr>
              <a:t>- insenerid</a:t>
            </a:r>
          </a:p>
          <a:p>
            <a:r>
              <a:rPr lang="et-EE" sz="1800" dirty="0">
                <a:solidFill>
                  <a:schemeClr val="bg1"/>
                </a:solidFill>
              </a:rPr>
              <a:t>- mehaanikud</a:t>
            </a:r>
          </a:p>
          <a:p>
            <a:r>
              <a:rPr lang="et-EE" sz="1800" dirty="0">
                <a:solidFill>
                  <a:schemeClr val="bg1"/>
                </a:solidFill>
              </a:rPr>
              <a:t>- logistikud</a:t>
            </a:r>
          </a:p>
          <a:p>
            <a:r>
              <a:rPr lang="et-EE" sz="1800" dirty="0">
                <a:solidFill>
                  <a:schemeClr val="bg1"/>
                </a:solidFill>
              </a:rPr>
              <a:t>- talunikud</a:t>
            </a:r>
          </a:p>
          <a:p>
            <a:r>
              <a:rPr lang="et-EE" sz="1800" dirty="0">
                <a:solidFill>
                  <a:schemeClr val="bg1"/>
                </a:solidFill>
              </a:rPr>
              <a:t>- metsnikud</a:t>
            </a:r>
          </a:p>
          <a:p>
            <a:r>
              <a:rPr lang="et-EE" sz="1800" dirty="0">
                <a:solidFill>
                  <a:schemeClr val="bg1"/>
                </a:solidFill>
              </a:rPr>
              <a:t>- agronoomid</a:t>
            </a:r>
          </a:p>
          <a:p>
            <a:r>
              <a:rPr lang="et-EE" sz="1800" dirty="0">
                <a:solidFill>
                  <a:schemeClr val="bg1"/>
                </a:solidFill>
              </a:rPr>
              <a:t>- toidutehnoloogid</a:t>
            </a:r>
          </a:p>
          <a:p>
            <a:r>
              <a:rPr lang="et-EE" sz="1800" dirty="0">
                <a:solidFill>
                  <a:schemeClr val="bg1"/>
                </a:solidFill>
              </a:rPr>
              <a:t>- haridustöötajad</a:t>
            </a:r>
          </a:p>
          <a:p>
            <a:r>
              <a:rPr lang="et-EE" sz="1800" dirty="0">
                <a:solidFill>
                  <a:schemeClr val="bg1"/>
                </a:solidFill>
              </a:rPr>
              <a:t>- hooaja- ja noorte töökohad</a:t>
            </a:r>
          </a:p>
        </p:txBody>
      </p:sp>
      <p:sp>
        <p:nvSpPr>
          <p:cNvPr id="2" name="Pealkiri 1">
            <a:extLst>
              <a:ext uri="{FF2B5EF4-FFF2-40B4-BE49-F238E27FC236}">
                <a16:creationId xmlns:a16="http://schemas.microsoft.com/office/drawing/2014/main" id="{1846EF85-BC88-E723-E6E8-B23C76F6B3CF}"/>
              </a:ext>
            </a:extLst>
          </p:cNvPr>
          <p:cNvSpPr>
            <a:spLocks noGrp="1"/>
          </p:cNvSpPr>
          <p:nvPr>
            <p:ph type="title"/>
          </p:nvPr>
        </p:nvSpPr>
        <p:spPr>
          <a:xfrm>
            <a:off x="591219" y="208995"/>
            <a:ext cx="8747272" cy="777711"/>
          </a:xfrm>
        </p:spPr>
        <p:txBody>
          <a:bodyPr>
            <a:noAutofit/>
          </a:bodyPr>
          <a:lstStyle/>
          <a:p>
            <a:r>
              <a:rPr lang="et-EE" sz="3600" b="1" dirty="0">
                <a:solidFill>
                  <a:schemeClr val="bg1"/>
                </a:solidFill>
              </a:rPr>
              <a:t>Turbasektori sotisaalmajanduslik mõju Eestis</a:t>
            </a:r>
          </a:p>
        </p:txBody>
      </p:sp>
      <p:sp>
        <p:nvSpPr>
          <p:cNvPr id="5" name="Slaidinumbri kohatäide 4">
            <a:extLst>
              <a:ext uri="{FF2B5EF4-FFF2-40B4-BE49-F238E27FC236}">
                <a16:creationId xmlns:a16="http://schemas.microsoft.com/office/drawing/2014/main" id="{F734E554-6C5B-73C5-9839-7B92DAA7FBFB}"/>
              </a:ext>
            </a:extLst>
          </p:cNvPr>
          <p:cNvSpPr>
            <a:spLocks noGrp="1"/>
          </p:cNvSpPr>
          <p:nvPr>
            <p:ph type="sldNum" sz="quarter" idx="12"/>
          </p:nvPr>
        </p:nvSpPr>
        <p:spPr/>
        <p:txBody>
          <a:bodyPr/>
          <a:lstStyle/>
          <a:p>
            <a:fld id="{472637C3-888C-4AD0-9F1A-1DBCA48DEFB3}" type="slidenum">
              <a:rPr lang="en-GB" smtClean="0"/>
              <a:t>3</a:t>
            </a:fld>
            <a:endParaRPr lang="en-GB"/>
          </a:p>
        </p:txBody>
      </p:sp>
      <p:sp>
        <p:nvSpPr>
          <p:cNvPr id="16" name="Teksti kohatäide 3">
            <a:extLst>
              <a:ext uri="{FF2B5EF4-FFF2-40B4-BE49-F238E27FC236}">
                <a16:creationId xmlns:a16="http://schemas.microsoft.com/office/drawing/2014/main" id="{93856874-9743-E2EB-4B82-3E0C20DC6F8F}"/>
              </a:ext>
            </a:extLst>
          </p:cNvPr>
          <p:cNvSpPr txBox="1">
            <a:spLocks/>
          </p:cNvSpPr>
          <p:nvPr/>
        </p:nvSpPr>
        <p:spPr>
          <a:xfrm>
            <a:off x="4523774" y="1324460"/>
            <a:ext cx="3044197" cy="5089359"/>
          </a:xfrm>
          <a:prstGeom prst="rect">
            <a:avLst/>
          </a:prstGeom>
          <a:solidFill>
            <a:srgbClr val="E10600">
              <a:alpha val="66000"/>
            </a:srgbClr>
          </a:solidFill>
          <a:ln>
            <a:solidFill>
              <a:srgbClr val="FF0000"/>
            </a:solid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t-EE" sz="1100" dirty="0">
              <a:solidFill>
                <a:schemeClr val="bg1"/>
              </a:solidFill>
            </a:endParaRPr>
          </a:p>
          <a:p>
            <a:pPr algn="ctr"/>
            <a:endParaRPr lang="et-EE" sz="1800" dirty="0">
              <a:solidFill>
                <a:schemeClr val="bg1"/>
              </a:solidFill>
            </a:endParaRPr>
          </a:p>
        </p:txBody>
      </p:sp>
      <p:sp>
        <p:nvSpPr>
          <p:cNvPr id="17" name="Teksti kohatäide 3">
            <a:extLst>
              <a:ext uri="{FF2B5EF4-FFF2-40B4-BE49-F238E27FC236}">
                <a16:creationId xmlns:a16="http://schemas.microsoft.com/office/drawing/2014/main" id="{B29F45DE-8D97-0B7B-AB5B-78CB39F0AED8}"/>
              </a:ext>
            </a:extLst>
          </p:cNvPr>
          <p:cNvSpPr txBox="1">
            <a:spLocks/>
          </p:cNvSpPr>
          <p:nvPr/>
        </p:nvSpPr>
        <p:spPr>
          <a:xfrm>
            <a:off x="4689672" y="1474964"/>
            <a:ext cx="3044197" cy="5089359"/>
          </a:xfrm>
          <a:prstGeom prst="rect">
            <a:avLst/>
          </a:prstGeom>
          <a:solidFill>
            <a:srgbClr val="E10600">
              <a:alpha val="66000"/>
            </a:srgbClr>
          </a:solidFill>
          <a:ln>
            <a:solidFill>
              <a:srgbClr val="FF0000"/>
            </a:solidFill>
          </a:ln>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t-EE" sz="1100" dirty="0">
              <a:solidFill>
                <a:schemeClr val="bg1"/>
              </a:solidFill>
            </a:endParaRPr>
          </a:p>
          <a:p>
            <a:pPr algn="ctr"/>
            <a:r>
              <a:rPr lang="et-EE" sz="2000" dirty="0">
                <a:solidFill>
                  <a:schemeClr val="bg1"/>
                </a:solidFill>
              </a:rPr>
              <a:t>Stabiilne</a:t>
            </a:r>
          </a:p>
          <a:p>
            <a:pPr algn="ctr"/>
            <a:r>
              <a:rPr lang="et-EE" sz="2800" b="1" dirty="0">
                <a:solidFill>
                  <a:schemeClr val="bg1"/>
                </a:solidFill>
              </a:rPr>
              <a:t>investeerija </a:t>
            </a:r>
          </a:p>
          <a:p>
            <a:pPr algn="ctr"/>
            <a:endParaRPr lang="et-EE" sz="1300" dirty="0">
              <a:solidFill>
                <a:schemeClr val="bg1"/>
              </a:solidFill>
            </a:endParaRPr>
          </a:p>
          <a:p>
            <a:pPr algn="ctr"/>
            <a:r>
              <a:rPr lang="et-EE" sz="2000" dirty="0">
                <a:solidFill>
                  <a:schemeClr val="bg1"/>
                </a:solidFill>
              </a:rPr>
              <a:t>2019-2023</a:t>
            </a:r>
          </a:p>
          <a:p>
            <a:pPr algn="ctr"/>
            <a:r>
              <a:rPr lang="et-EE" sz="2800" b="1" dirty="0">
                <a:solidFill>
                  <a:schemeClr val="bg1"/>
                </a:solidFill>
              </a:rPr>
              <a:t>65 milj €</a:t>
            </a:r>
          </a:p>
          <a:p>
            <a:pPr algn="ctr"/>
            <a:r>
              <a:rPr lang="et-EE" sz="2000" dirty="0">
                <a:solidFill>
                  <a:schemeClr val="bg1"/>
                </a:solidFill>
              </a:rPr>
              <a:t>2024-2029</a:t>
            </a:r>
          </a:p>
          <a:p>
            <a:pPr algn="ctr"/>
            <a:r>
              <a:rPr lang="et-EE" sz="2800" b="1" dirty="0">
                <a:solidFill>
                  <a:schemeClr val="bg1"/>
                </a:solidFill>
              </a:rPr>
              <a:t>100 milj €</a:t>
            </a:r>
          </a:p>
          <a:p>
            <a:pPr algn="ctr"/>
            <a:endParaRPr lang="et-EE" sz="1300" b="1" dirty="0">
              <a:solidFill>
                <a:schemeClr val="bg1"/>
              </a:solidFill>
            </a:endParaRPr>
          </a:p>
          <a:p>
            <a:r>
              <a:rPr lang="et-EE" sz="1700" dirty="0">
                <a:solidFill>
                  <a:schemeClr val="bg1"/>
                </a:solidFill>
              </a:rPr>
              <a:t>- tootmisväljakud</a:t>
            </a:r>
          </a:p>
          <a:p>
            <a:r>
              <a:rPr lang="et-EE" sz="1700" dirty="0">
                <a:solidFill>
                  <a:schemeClr val="bg1"/>
                </a:solidFill>
              </a:rPr>
              <a:t>- tehnika</a:t>
            </a:r>
          </a:p>
          <a:p>
            <a:r>
              <a:rPr lang="et-EE" sz="1700" dirty="0">
                <a:solidFill>
                  <a:schemeClr val="bg1"/>
                </a:solidFill>
              </a:rPr>
              <a:t>- tehased / lisandväärtus</a:t>
            </a:r>
          </a:p>
          <a:p>
            <a:r>
              <a:rPr lang="et-EE" sz="1700" dirty="0">
                <a:solidFill>
                  <a:schemeClr val="bg1"/>
                </a:solidFill>
              </a:rPr>
              <a:t>- korrastamine</a:t>
            </a:r>
          </a:p>
          <a:p>
            <a:pPr algn="ctr"/>
            <a:endParaRPr lang="et-EE" sz="1000" b="1" dirty="0">
              <a:solidFill>
                <a:schemeClr val="bg1"/>
              </a:solidFill>
            </a:endParaRPr>
          </a:p>
          <a:p>
            <a:pPr algn="ctr"/>
            <a:r>
              <a:rPr lang="et-EE" sz="2000" b="1" dirty="0">
                <a:solidFill>
                  <a:schemeClr val="bg1"/>
                </a:solidFill>
              </a:rPr>
              <a:t>Tuleviku investeeringute eeldus on ressursikindlus!</a:t>
            </a:r>
          </a:p>
        </p:txBody>
      </p:sp>
      <p:sp>
        <p:nvSpPr>
          <p:cNvPr id="18" name="Teksti kohatäide 3">
            <a:extLst>
              <a:ext uri="{FF2B5EF4-FFF2-40B4-BE49-F238E27FC236}">
                <a16:creationId xmlns:a16="http://schemas.microsoft.com/office/drawing/2014/main" id="{11C1A891-C2D5-673E-7295-09AD5C422FFE}"/>
              </a:ext>
            </a:extLst>
          </p:cNvPr>
          <p:cNvSpPr txBox="1">
            <a:spLocks/>
          </p:cNvSpPr>
          <p:nvPr/>
        </p:nvSpPr>
        <p:spPr>
          <a:xfrm>
            <a:off x="8407613" y="1333886"/>
            <a:ext cx="3044197" cy="5089359"/>
          </a:xfrm>
          <a:prstGeom prst="rect">
            <a:avLst/>
          </a:prstGeom>
          <a:solidFill>
            <a:srgbClr val="E10600">
              <a:alpha val="66000"/>
            </a:srgbClr>
          </a:solidFill>
          <a:ln>
            <a:solidFill>
              <a:srgbClr val="FF0000"/>
            </a:solid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t-EE" sz="1100" dirty="0">
              <a:solidFill>
                <a:schemeClr val="bg1"/>
              </a:solidFill>
            </a:endParaRPr>
          </a:p>
          <a:p>
            <a:pPr algn="ctr"/>
            <a:endParaRPr lang="et-EE" sz="1800" dirty="0">
              <a:solidFill>
                <a:schemeClr val="bg1"/>
              </a:solidFill>
            </a:endParaRPr>
          </a:p>
        </p:txBody>
      </p:sp>
      <p:sp>
        <p:nvSpPr>
          <p:cNvPr id="19" name="Teksti kohatäide 3">
            <a:extLst>
              <a:ext uri="{FF2B5EF4-FFF2-40B4-BE49-F238E27FC236}">
                <a16:creationId xmlns:a16="http://schemas.microsoft.com/office/drawing/2014/main" id="{F3A6D6CC-FD75-3FE2-53C6-C4A95233F324}"/>
              </a:ext>
            </a:extLst>
          </p:cNvPr>
          <p:cNvSpPr txBox="1">
            <a:spLocks/>
          </p:cNvSpPr>
          <p:nvPr/>
        </p:nvSpPr>
        <p:spPr>
          <a:xfrm>
            <a:off x="8573511" y="1484390"/>
            <a:ext cx="3044197" cy="5089359"/>
          </a:xfrm>
          <a:prstGeom prst="rect">
            <a:avLst/>
          </a:prstGeom>
          <a:solidFill>
            <a:srgbClr val="E10600">
              <a:alpha val="66000"/>
            </a:srgbClr>
          </a:solidFill>
          <a:ln>
            <a:solidFill>
              <a:srgbClr val="FF0000"/>
            </a:solidFill>
          </a:ln>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t-EE" sz="1100" dirty="0">
              <a:solidFill>
                <a:schemeClr val="bg1"/>
              </a:solidFill>
            </a:endParaRPr>
          </a:p>
          <a:p>
            <a:pPr algn="ctr"/>
            <a:r>
              <a:rPr lang="et-EE" sz="2000" dirty="0">
                <a:solidFill>
                  <a:schemeClr val="bg1"/>
                </a:solidFill>
              </a:rPr>
              <a:t>Sektori</a:t>
            </a:r>
          </a:p>
          <a:p>
            <a:pPr algn="ctr"/>
            <a:r>
              <a:rPr lang="et-EE" sz="2100" dirty="0">
                <a:solidFill>
                  <a:schemeClr val="bg1"/>
                </a:solidFill>
              </a:rPr>
              <a:t>rohemõtte</a:t>
            </a:r>
            <a:r>
              <a:rPr lang="et-EE" sz="2100" b="1" dirty="0">
                <a:solidFill>
                  <a:schemeClr val="bg1"/>
                </a:solidFill>
              </a:rPr>
              <a:t> </a:t>
            </a:r>
          </a:p>
          <a:p>
            <a:pPr algn="ctr"/>
            <a:r>
              <a:rPr lang="et-EE" sz="3000" b="1" dirty="0">
                <a:solidFill>
                  <a:schemeClr val="bg1"/>
                </a:solidFill>
              </a:rPr>
              <a:t>eestvedaja</a:t>
            </a:r>
          </a:p>
          <a:p>
            <a:pPr algn="ctr"/>
            <a:endParaRPr lang="et-EE" dirty="0">
              <a:solidFill>
                <a:schemeClr val="bg1"/>
              </a:solidFill>
            </a:endParaRPr>
          </a:p>
          <a:p>
            <a:r>
              <a:rPr lang="et-EE" dirty="0">
                <a:solidFill>
                  <a:schemeClr val="bg1"/>
                </a:solidFill>
              </a:rPr>
              <a:t>- </a:t>
            </a:r>
            <a:r>
              <a:rPr lang="et-EE" sz="1800" dirty="0">
                <a:solidFill>
                  <a:schemeClr val="bg1"/>
                </a:solidFill>
              </a:rPr>
              <a:t>soode kaitse regulatsioon</a:t>
            </a:r>
          </a:p>
          <a:p>
            <a:r>
              <a:rPr lang="et-EE" sz="1800" dirty="0">
                <a:solidFill>
                  <a:schemeClr val="bg1"/>
                </a:solidFill>
              </a:rPr>
              <a:t>- süsiniku sisalduse uuringud</a:t>
            </a:r>
          </a:p>
          <a:p>
            <a:r>
              <a:rPr lang="et-EE" sz="1800" dirty="0">
                <a:solidFill>
                  <a:schemeClr val="bg1"/>
                </a:solidFill>
              </a:rPr>
              <a:t>- süsinikuringe uuringud</a:t>
            </a:r>
          </a:p>
          <a:p>
            <a:r>
              <a:rPr lang="et-EE" sz="1800" dirty="0">
                <a:solidFill>
                  <a:schemeClr val="bg1"/>
                </a:solidFill>
              </a:rPr>
              <a:t>- uute koostisainete juurutamine</a:t>
            </a:r>
          </a:p>
          <a:p>
            <a:r>
              <a:rPr lang="et-EE" sz="1800" dirty="0">
                <a:solidFill>
                  <a:schemeClr val="bg1"/>
                </a:solidFill>
              </a:rPr>
              <a:t>- rahvusvaheline koostöö</a:t>
            </a:r>
          </a:p>
          <a:p>
            <a:r>
              <a:rPr lang="et-EE" sz="1800" dirty="0">
                <a:solidFill>
                  <a:schemeClr val="bg1"/>
                </a:solidFill>
              </a:rPr>
              <a:t>- teadusuuringute vahendamine</a:t>
            </a:r>
          </a:p>
          <a:p>
            <a:endParaRPr lang="et-EE" sz="1800" dirty="0">
              <a:solidFill>
                <a:schemeClr val="bg1"/>
              </a:solidFill>
            </a:endParaRPr>
          </a:p>
          <a:p>
            <a:endParaRPr lang="et-EE" sz="1800" dirty="0">
              <a:solidFill>
                <a:schemeClr val="bg1"/>
              </a:solidFill>
            </a:endParaRPr>
          </a:p>
          <a:p>
            <a:endParaRPr lang="et-EE" sz="1800" dirty="0">
              <a:solidFill>
                <a:schemeClr val="bg1"/>
              </a:solidFill>
            </a:endParaRPr>
          </a:p>
          <a:p>
            <a:endParaRPr lang="et-EE" sz="1800" dirty="0">
              <a:solidFill>
                <a:schemeClr val="bg1"/>
              </a:solidFill>
            </a:endParaRPr>
          </a:p>
          <a:p>
            <a:r>
              <a:rPr lang="et-EE" sz="1800" dirty="0">
                <a:solidFill>
                  <a:schemeClr val="bg1"/>
                </a:solidFill>
              </a:rPr>
              <a:t> </a:t>
            </a:r>
          </a:p>
        </p:txBody>
      </p:sp>
    </p:spTree>
    <p:extLst>
      <p:ext uri="{BB962C8B-B14F-4D97-AF65-F5344CB8AC3E}">
        <p14:creationId xmlns:p14="http://schemas.microsoft.com/office/powerpoint/2010/main" val="171116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D7E49756-3665-FAA2-6D7F-70346A1D65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istkülik 3">
            <a:extLst>
              <a:ext uri="{FF2B5EF4-FFF2-40B4-BE49-F238E27FC236}">
                <a16:creationId xmlns:a16="http://schemas.microsoft.com/office/drawing/2014/main" id="{41848505-87C9-616C-DF36-F93F75202588}"/>
              </a:ext>
            </a:extLst>
          </p:cNvPr>
          <p:cNvSpPr/>
          <p:nvPr/>
        </p:nvSpPr>
        <p:spPr>
          <a:xfrm>
            <a:off x="0" y="2120878"/>
            <a:ext cx="5118361" cy="4737122"/>
          </a:xfrm>
          <a:prstGeom prst="rect">
            <a:avLst/>
          </a:prstGeom>
          <a:solidFill>
            <a:schemeClr val="bg2">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F642496F-C424-8142-B2D6-167408394363}"/>
              </a:ext>
            </a:extLst>
          </p:cNvPr>
          <p:cNvSpPr txBox="1"/>
          <p:nvPr/>
        </p:nvSpPr>
        <p:spPr>
          <a:xfrm>
            <a:off x="249382" y="2442724"/>
            <a:ext cx="4800305" cy="4431983"/>
          </a:xfrm>
          <a:prstGeom prst="rect">
            <a:avLst/>
          </a:prstGeom>
          <a:noFill/>
        </p:spPr>
        <p:txBody>
          <a:bodyPr wrap="square">
            <a:spAutoFit/>
          </a:bodyPr>
          <a:lstStyle/>
          <a:p>
            <a:pPr algn="ctr"/>
            <a:r>
              <a:rPr lang="et-EE" sz="2400" dirty="0">
                <a:latin typeface="Arial Rounded MT Bold" panose="020F0704030504030204" pitchFamily="34" charset="0"/>
                <a:cs typeface="Arial" panose="020B0604020202020204" pitchFamily="34" charset="0"/>
              </a:rPr>
              <a:t>Töötlev tööstus on Eesti tähtsaim majandusharu – </a:t>
            </a:r>
          </a:p>
          <a:p>
            <a:pPr algn="ctr"/>
            <a:r>
              <a:rPr lang="et-EE" sz="2400" dirty="0">
                <a:latin typeface="Arial Rounded MT Bold" panose="020F0704030504030204" pitchFamily="34" charset="0"/>
                <a:cs typeface="Arial" panose="020B0604020202020204" pitchFamily="34" charset="0"/>
              </a:rPr>
              <a:t>15% </a:t>
            </a:r>
            <a:r>
              <a:rPr lang="et-EE" sz="2400" dirty="0" err="1">
                <a:latin typeface="Arial Rounded MT Bold" panose="020F0704030504030204" pitchFamily="34" charset="0"/>
                <a:cs typeface="Arial" panose="020B0604020202020204" pitchFamily="34" charset="0"/>
              </a:rPr>
              <a:t>SKTst</a:t>
            </a:r>
            <a:r>
              <a:rPr lang="et-EE" sz="2400" dirty="0">
                <a:latin typeface="Arial Rounded MT Bold" panose="020F0704030504030204" pitchFamily="34" charset="0"/>
                <a:cs typeface="Arial" panose="020B0604020202020204" pitchFamily="34" charset="0"/>
              </a:rPr>
              <a:t> (EL 23,5%)</a:t>
            </a:r>
            <a:endParaRPr lang="et-EE" dirty="0">
              <a:latin typeface="Arial Rounded MT Bold" panose="020F0704030504030204" pitchFamily="34" charset="0"/>
            </a:endParaRPr>
          </a:p>
          <a:p>
            <a:pPr algn="ctr"/>
            <a:endParaRPr lang="et-EE" dirty="0"/>
          </a:p>
          <a:p>
            <a:r>
              <a:rPr lang="et-EE" sz="2000" b="1" i="1" dirty="0">
                <a:latin typeface="Times New Roman" panose="02020603050405020304" pitchFamily="18" charset="0"/>
                <a:cs typeface="Times New Roman" panose="02020603050405020304" pitchFamily="18" charset="0"/>
              </a:rPr>
              <a:t>Eesti kasvusubstraatide sektor:</a:t>
            </a:r>
          </a:p>
          <a:p>
            <a:endParaRPr lang="et-EE" i="1" dirty="0">
              <a:latin typeface="Times New Roman" panose="02020603050405020304" pitchFamily="18" charset="0"/>
              <a:cs typeface="Times New Roman" panose="02020603050405020304" pitchFamily="18" charset="0"/>
            </a:endParaRPr>
          </a:p>
          <a:p>
            <a:r>
              <a:rPr lang="et-EE" dirty="0">
                <a:latin typeface="Times New Roman" panose="02020603050405020304" pitchFamily="18" charset="0"/>
                <a:cs typeface="Times New Roman" panose="02020603050405020304" pitchFamily="18" charset="0"/>
              </a:rPr>
              <a:t>- </a:t>
            </a:r>
            <a:r>
              <a:rPr lang="et-EE" sz="1600" dirty="0">
                <a:latin typeface="Times New Roman" panose="02020603050405020304" pitchFamily="18" charset="0"/>
                <a:cs typeface="Times New Roman" panose="02020603050405020304" pitchFamily="18" charset="0"/>
              </a:rPr>
              <a:t>annab 10% maailma toodangust ehk arvestav osa.   </a:t>
            </a:r>
          </a:p>
          <a:p>
            <a:r>
              <a:rPr lang="et-EE" sz="1600" dirty="0">
                <a:latin typeface="Times New Roman" panose="02020603050405020304" pitchFamily="18" charset="0"/>
                <a:cs typeface="Times New Roman" panose="02020603050405020304" pitchFamily="18" charset="0"/>
              </a:rPr>
              <a:t>  </a:t>
            </a:r>
            <a:r>
              <a:rPr lang="et-EE" sz="1600" b="1" dirty="0">
                <a:latin typeface="Times New Roman" panose="02020603050405020304" pitchFamily="18" charset="0"/>
                <a:cs typeface="Times New Roman" panose="02020603050405020304" pitchFamily="18" charset="0"/>
              </a:rPr>
              <a:t>Eesti turuosa kadumise täidaks ilmselt Venemaa</a:t>
            </a:r>
            <a:r>
              <a:rPr lang="et-EE" sz="1600" dirty="0">
                <a:latin typeface="Times New Roman" panose="02020603050405020304" pitchFamily="18" charset="0"/>
                <a:cs typeface="Times New Roman" panose="02020603050405020304" pitchFamily="18" charset="0"/>
              </a:rPr>
              <a:t>.</a:t>
            </a:r>
          </a:p>
          <a:p>
            <a:endParaRPr lang="et-EE" sz="600" dirty="0">
              <a:latin typeface="Times New Roman" panose="02020603050405020304" pitchFamily="18" charset="0"/>
              <a:cs typeface="Times New Roman" panose="02020603050405020304" pitchFamily="18" charset="0"/>
            </a:endParaRPr>
          </a:p>
          <a:p>
            <a:r>
              <a:rPr lang="et-EE" sz="1600" dirty="0">
                <a:latin typeface="Times New Roman" panose="02020603050405020304" pitchFamily="18" charset="0"/>
                <a:cs typeface="Times New Roman" panose="02020603050405020304" pitchFamily="18" charset="0"/>
              </a:rPr>
              <a:t>- ekspordib üle 95% toodangust</a:t>
            </a:r>
          </a:p>
          <a:p>
            <a:endParaRPr lang="et-EE" sz="600" dirty="0">
              <a:latin typeface="Times New Roman" panose="02020603050405020304" pitchFamily="18" charset="0"/>
              <a:cs typeface="Times New Roman" panose="02020603050405020304" pitchFamily="18" charset="0"/>
            </a:endParaRPr>
          </a:p>
          <a:p>
            <a:r>
              <a:rPr lang="et-EE" sz="1600" dirty="0">
                <a:latin typeface="Times New Roman" panose="02020603050405020304" pitchFamily="18" charset="0"/>
                <a:cs typeface="Times New Roman" panose="02020603050405020304" pitchFamily="18" charset="0"/>
              </a:rPr>
              <a:t>- riik saab 28 € tonni kohta erinevaid makse ja  </a:t>
            </a:r>
          </a:p>
          <a:p>
            <a:r>
              <a:rPr lang="et-EE" sz="1600" dirty="0">
                <a:latin typeface="Times New Roman" panose="02020603050405020304" pitchFamily="18" charset="0"/>
                <a:cs typeface="Times New Roman" panose="02020603050405020304" pitchFamily="18" charset="0"/>
              </a:rPr>
              <a:t>  tasusid sh ressursitasu 1,9-2,3 €/t</a:t>
            </a:r>
          </a:p>
          <a:p>
            <a:endParaRPr lang="et-EE" sz="600" dirty="0">
              <a:latin typeface="Times New Roman" panose="02020603050405020304" pitchFamily="18" charset="0"/>
              <a:cs typeface="Times New Roman" panose="02020603050405020304" pitchFamily="18" charset="0"/>
            </a:endParaRPr>
          </a:p>
          <a:p>
            <a:r>
              <a:rPr lang="et-EE" sz="1600" b="1" dirty="0">
                <a:latin typeface="Times New Roman" panose="02020603050405020304" pitchFamily="18" charset="0"/>
                <a:cs typeface="Times New Roman" panose="02020603050405020304" pitchFamily="18" charset="0"/>
              </a:rPr>
              <a:t>- stabiilne, aastaringne tööandja, Eesti</a:t>
            </a:r>
          </a:p>
          <a:p>
            <a:r>
              <a:rPr lang="et-EE" sz="1600" b="1" dirty="0">
                <a:latin typeface="Times New Roman" panose="02020603050405020304" pitchFamily="18" charset="0"/>
                <a:cs typeface="Times New Roman" panose="02020603050405020304" pitchFamily="18" charset="0"/>
              </a:rPr>
              <a:t>  keskmisest 30% suurem palk.</a:t>
            </a:r>
          </a:p>
          <a:p>
            <a:endParaRPr lang="et-EE" sz="600" dirty="0">
              <a:latin typeface="Times New Roman" panose="02020603050405020304" pitchFamily="18" charset="0"/>
              <a:cs typeface="Times New Roman" panose="02020603050405020304" pitchFamily="18" charset="0"/>
            </a:endParaRPr>
          </a:p>
          <a:p>
            <a:r>
              <a:rPr lang="et-EE" sz="1600" dirty="0">
                <a:latin typeface="Times New Roman" panose="02020603050405020304" pitchFamily="18" charset="0"/>
                <a:cs typeface="Times New Roman" panose="02020603050405020304" pitchFamily="18" charset="0"/>
              </a:rPr>
              <a:t>- toodete absoluutne tippkvaliteet</a:t>
            </a:r>
            <a:endParaRPr lang="en-GB" sz="1600" dirty="0"/>
          </a:p>
        </p:txBody>
      </p:sp>
      <p:sp>
        <p:nvSpPr>
          <p:cNvPr id="16" name="Ristkülik 15">
            <a:extLst>
              <a:ext uri="{FF2B5EF4-FFF2-40B4-BE49-F238E27FC236}">
                <a16:creationId xmlns:a16="http://schemas.microsoft.com/office/drawing/2014/main" id="{095DF531-E7CC-64EE-FE2F-AEB4D992A179}"/>
              </a:ext>
            </a:extLst>
          </p:cNvPr>
          <p:cNvSpPr/>
          <p:nvPr/>
        </p:nvSpPr>
        <p:spPr>
          <a:xfrm>
            <a:off x="-1" y="708350"/>
            <a:ext cx="12192000" cy="752805"/>
          </a:xfrm>
          <a:prstGeom prst="rect">
            <a:avLst/>
          </a:prstGeom>
          <a:solidFill>
            <a:srgbClr val="3F3935">
              <a:alpha val="9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815CF794-1169-33A9-0F28-CD403636569E}"/>
              </a:ext>
            </a:extLst>
          </p:cNvPr>
          <p:cNvSpPr txBox="1"/>
          <p:nvPr/>
        </p:nvSpPr>
        <p:spPr>
          <a:xfrm>
            <a:off x="122547" y="801766"/>
            <a:ext cx="7990511" cy="523220"/>
          </a:xfrm>
          <a:prstGeom prst="rect">
            <a:avLst/>
          </a:prstGeom>
          <a:noFill/>
        </p:spPr>
        <p:txBody>
          <a:bodyPr wrap="square">
            <a:spAutoFit/>
          </a:bodyPr>
          <a:lstStyle/>
          <a:p>
            <a:pPr algn="ctr"/>
            <a:r>
              <a:rPr lang="et-EE" sz="2800" i="1" dirty="0">
                <a:solidFill>
                  <a:schemeClr val="bg1"/>
                </a:solidFill>
                <a:latin typeface="Times New Roman" panose="02020603050405020304" pitchFamily="18" charset="0"/>
                <a:cs typeface="Times New Roman" panose="02020603050405020304" pitchFamily="18" charset="0"/>
              </a:rPr>
              <a:t>Enam kui 100 ekspordi sihtriiki tõestavad vajadust</a:t>
            </a:r>
            <a:endParaRPr lang="en-GB" sz="2800" dirty="0">
              <a:solidFill>
                <a:schemeClr val="bg1"/>
              </a:solidFill>
            </a:endParaRPr>
          </a:p>
        </p:txBody>
      </p:sp>
      <p:graphicFrame>
        <p:nvGraphicFramePr>
          <p:cNvPr id="5" name="Diagramm 4">
            <a:extLst>
              <a:ext uri="{FF2B5EF4-FFF2-40B4-BE49-F238E27FC236}">
                <a16:creationId xmlns:a16="http://schemas.microsoft.com/office/drawing/2014/main" id="{0E78D755-95AE-3F9D-F63A-D8B895CDF189}"/>
              </a:ext>
            </a:extLst>
          </p:cNvPr>
          <p:cNvGraphicFramePr>
            <a:graphicFrameLocks/>
          </p:cNvGraphicFramePr>
          <p:nvPr>
            <p:extLst>
              <p:ext uri="{D42A27DB-BD31-4B8C-83A1-F6EECF244321}">
                <p14:modId xmlns:p14="http://schemas.microsoft.com/office/powerpoint/2010/main" val="2159531128"/>
              </p:ext>
            </p:extLst>
          </p:nvPr>
        </p:nvGraphicFramePr>
        <p:xfrm>
          <a:off x="5118360" y="2120877"/>
          <a:ext cx="7073638" cy="4737123"/>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irgkonnektor 5">
            <a:extLst>
              <a:ext uri="{FF2B5EF4-FFF2-40B4-BE49-F238E27FC236}">
                <a16:creationId xmlns:a16="http://schemas.microsoft.com/office/drawing/2014/main" id="{E3E27BC9-3A79-6729-AD7F-46ED001087E7}"/>
              </a:ext>
            </a:extLst>
          </p:cNvPr>
          <p:cNvCxnSpPr>
            <a:cxnSpLocks/>
          </p:cNvCxnSpPr>
          <p:nvPr/>
        </p:nvCxnSpPr>
        <p:spPr>
          <a:xfrm>
            <a:off x="8732450" y="3289954"/>
            <a:ext cx="0" cy="2177592"/>
          </a:xfrm>
          <a:prstGeom prst="line">
            <a:avLst/>
          </a:prstGeom>
          <a:ln w="254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irgkonnektor 6">
            <a:extLst>
              <a:ext uri="{FF2B5EF4-FFF2-40B4-BE49-F238E27FC236}">
                <a16:creationId xmlns:a16="http://schemas.microsoft.com/office/drawing/2014/main" id="{70C32683-9263-AE0E-77F1-AB88FC7810E5}"/>
              </a:ext>
            </a:extLst>
          </p:cNvPr>
          <p:cNvCxnSpPr>
            <a:cxnSpLocks/>
          </p:cNvCxnSpPr>
          <p:nvPr/>
        </p:nvCxnSpPr>
        <p:spPr>
          <a:xfrm>
            <a:off x="9304298" y="3289954"/>
            <a:ext cx="0" cy="2177592"/>
          </a:xfrm>
          <a:prstGeom prst="line">
            <a:avLst/>
          </a:prstGeom>
          <a:ln w="254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5" name="Rühm 24">
            <a:extLst>
              <a:ext uri="{FF2B5EF4-FFF2-40B4-BE49-F238E27FC236}">
                <a16:creationId xmlns:a16="http://schemas.microsoft.com/office/drawing/2014/main" id="{EA313C7C-998E-D0CD-4961-6FA9CA5C24BC}"/>
              </a:ext>
            </a:extLst>
          </p:cNvPr>
          <p:cNvGrpSpPr/>
          <p:nvPr/>
        </p:nvGrpSpPr>
        <p:grpSpPr>
          <a:xfrm>
            <a:off x="5797488" y="5918817"/>
            <a:ext cx="3285161" cy="461665"/>
            <a:chOff x="7268068" y="5687985"/>
            <a:chExt cx="3285161" cy="461665"/>
          </a:xfrm>
        </p:grpSpPr>
        <p:cxnSp>
          <p:nvCxnSpPr>
            <p:cNvPr id="15" name="Sirgkonnektor 14">
              <a:extLst>
                <a:ext uri="{FF2B5EF4-FFF2-40B4-BE49-F238E27FC236}">
                  <a16:creationId xmlns:a16="http://schemas.microsoft.com/office/drawing/2014/main" id="{326861F0-9890-D837-98CA-38565A55809F}"/>
                </a:ext>
              </a:extLst>
            </p:cNvPr>
            <p:cNvCxnSpPr>
              <a:cxnSpLocks/>
            </p:cNvCxnSpPr>
            <p:nvPr/>
          </p:nvCxnSpPr>
          <p:spPr>
            <a:xfrm flipH="1">
              <a:off x="7268068" y="5827337"/>
              <a:ext cx="517649" cy="0"/>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irgkonnektor 16">
              <a:extLst>
                <a:ext uri="{FF2B5EF4-FFF2-40B4-BE49-F238E27FC236}">
                  <a16:creationId xmlns:a16="http://schemas.microsoft.com/office/drawing/2014/main" id="{C799B33B-17A4-80B8-667B-6EBE3B37F524}"/>
                </a:ext>
              </a:extLst>
            </p:cNvPr>
            <p:cNvCxnSpPr>
              <a:cxnSpLocks/>
            </p:cNvCxnSpPr>
            <p:nvPr/>
          </p:nvCxnSpPr>
          <p:spPr>
            <a:xfrm>
              <a:off x="7296347" y="6034726"/>
              <a:ext cx="517649" cy="0"/>
            </a:xfrm>
            <a:prstGeom prst="line">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272315F-5C45-4B2A-373D-9AC5B667548C}"/>
                </a:ext>
              </a:extLst>
            </p:cNvPr>
            <p:cNvSpPr txBox="1">
              <a:spLocks/>
            </p:cNvSpPr>
            <p:nvPr/>
          </p:nvSpPr>
          <p:spPr>
            <a:xfrm>
              <a:off x="7817443" y="5687985"/>
              <a:ext cx="2735786" cy="461665"/>
            </a:xfrm>
            <a:prstGeom prst="rect">
              <a:avLst/>
            </a:prstGeom>
            <a:noFill/>
          </p:spPr>
          <p:txBody>
            <a:bodyPr wrap="square">
              <a:spAutoFit/>
            </a:bodyPr>
            <a:lstStyle/>
            <a:p>
              <a:r>
                <a:rPr lang="et-EE" sz="1200" dirty="0">
                  <a:cs typeface="Arial" panose="020B0604020202020204" pitchFamily="34" charset="0"/>
                </a:rPr>
                <a:t>Eesti keskmine, 41 000 €</a:t>
              </a:r>
            </a:p>
            <a:p>
              <a:r>
                <a:rPr lang="et-EE" sz="1200" dirty="0">
                  <a:cs typeface="Arial" panose="020B0604020202020204" pitchFamily="34" charset="0"/>
                </a:rPr>
                <a:t>Euroopa liidu keskmine, 65 000€</a:t>
              </a:r>
              <a:endParaRPr lang="en-GB" sz="1200" dirty="0"/>
            </a:p>
          </p:txBody>
        </p:sp>
      </p:grpSp>
      <p:sp>
        <p:nvSpPr>
          <p:cNvPr id="2" name="TextBox 1">
            <a:extLst>
              <a:ext uri="{FF2B5EF4-FFF2-40B4-BE49-F238E27FC236}">
                <a16:creationId xmlns:a16="http://schemas.microsoft.com/office/drawing/2014/main" id="{1E4ED71C-E480-3EF9-853E-AD2F7F80AF1A}"/>
              </a:ext>
            </a:extLst>
          </p:cNvPr>
          <p:cNvSpPr txBox="1">
            <a:spLocks/>
          </p:cNvSpPr>
          <p:nvPr/>
        </p:nvSpPr>
        <p:spPr>
          <a:xfrm>
            <a:off x="9456212" y="6181348"/>
            <a:ext cx="2735786" cy="461665"/>
          </a:xfrm>
          <a:prstGeom prst="rect">
            <a:avLst/>
          </a:prstGeom>
          <a:noFill/>
        </p:spPr>
        <p:txBody>
          <a:bodyPr wrap="square">
            <a:spAutoFit/>
          </a:bodyPr>
          <a:lstStyle/>
          <a:p>
            <a:endParaRPr lang="et-EE" sz="1200" dirty="0">
              <a:cs typeface="Arial" panose="020B0604020202020204" pitchFamily="34" charset="0"/>
            </a:endParaRPr>
          </a:p>
          <a:p>
            <a:r>
              <a:rPr lang="et-EE" sz="1200" dirty="0">
                <a:cs typeface="Arial" panose="020B0604020202020204" pitchFamily="34" charset="0"/>
              </a:rPr>
              <a:t>Statistikaamet / </a:t>
            </a:r>
            <a:r>
              <a:rPr lang="et-EE" sz="1200" dirty="0" err="1">
                <a:cs typeface="Arial" panose="020B0604020202020204" pitchFamily="34" charset="0"/>
              </a:rPr>
              <a:t>Eurostat</a:t>
            </a:r>
            <a:r>
              <a:rPr lang="et-EE" sz="1200" dirty="0">
                <a:cs typeface="Arial" panose="020B0604020202020204" pitchFamily="34" charset="0"/>
              </a:rPr>
              <a:t> / Äriregister</a:t>
            </a:r>
            <a:endParaRPr lang="en-GB" sz="1200" dirty="0"/>
          </a:p>
        </p:txBody>
      </p:sp>
    </p:spTree>
    <p:extLst>
      <p:ext uri="{BB962C8B-B14F-4D97-AF65-F5344CB8AC3E}">
        <p14:creationId xmlns:p14="http://schemas.microsoft.com/office/powerpoint/2010/main" val="44194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F31B6F4-EBEC-7627-841D-EFDCB71E35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istkülik 1">
            <a:extLst>
              <a:ext uri="{FF2B5EF4-FFF2-40B4-BE49-F238E27FC236}">
                <a16:creationId xmlns:a16="http://schemas.microsoft.com/office/drawing/2014/main" id="{D80F0C30-ABCD-E3E9-BA8C-D5DAF8D3EF44}"/>
              </a:ext>
            </a:extLst>
          </p:cNvPr>
          <p:cNvSpPr/>
          <p:nvPr/>
        </p:nvSpPr>
        <p:spPr>
          <a:xfrm>
            <a:off x="7586510" y="0"/>
            <a:ext cx="4605490" cy="6858000"/>
          </a:xfrm>
          <a:prstGeom prst="rect">
            <a:avLst/>
          </a:prstGeom>
          <a:solidFill>
            <a:schemeClr val="bg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19">
            <a:extLst>
              <a:ext uri="{FF2B5EF4-FFF2-40B4-BE49-F238E27FC236}">
                <a16:creationId xmlns:a16="http://schemas.microsoft.com/office/drawing/2014/main" id="{07B5F748-9B79-4769-8ABC-8586116B0500}"/>
              </a:ext>
            </a:extLst>
          </p:cNvPr>
          <p:cNvSpPr txBox="1"/>
          <p:nvPr/>
        </p:nvSpPr>
        <p:spPr>
          <a:xfrm>
            <a:off x="882130" y="2856525"/>
            <a:ext cx="7347469"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000">
                <a:solidFill>
                  <a:srgbClr val="FFFFFF"/>
                </a:solidFill>
              </a:defRPr>
            </a:pPr>
            <a:endParaRPr lang="en-US" sz="1500" dirty="0">
              <a:cs typeface="Gotham Light" pitchFamily="50" charset="0"/>
            </a:endParaRPr>
          </a:p>
        </p:txBody>
      </p:sp>
      <p:sp>
        <p:nvSpPr>
          <p:cNvPr id="17" name="Rectangle 19">
            <a:extLst>
              <a:ext uri="{FF2B5EF4-FFF2-40B4-BE49-F238E27FC236}">
                <a16:creationId xmlns:a16="http://schemas.microsoft.com/office/drawing/2014/main" id="{AFDAD360-CDEA-4026-A71D-8F7C398EEC37}"/>
              </a:ext>
            </a:extLst>
          </p:cNvPr>
          <p:cNvSpPr txBox="1"/>
          <p:nvPr/>
        </p:nvSpPr>
        <p:spPr>
          <a:xfrm>
            <a:off x="3041592" y="6425091"/>
            <a:ext cx="4274918"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r">
              <a:defRPr sz="2000">
                <a:solidFill>
                  <a:srgbClr val="FFFFFF"/>
                </a:solidFill>
              </a:defRPr>
            </a:pPr>
            <a:r>
              <a:rPr lang="en-US" sz="1200" dirty="0">
                <a:cs typeface="Gotham Light" pitchFamily="50" charset="0"/>
              </a:rPr>
              <a:t>European Farmers European Agri-Cooperatives </a:t>
            </a:r>
          </a:p>
        </p:txBody>
      </p:sp>
      <p:sp>
        <p:nvSpPr>
          <p:cNvPr id="18" name="Oval 9">
            <a:extLst>
              <a:ext uri="{FF2B5EF4-FFF2-40B4-BE49-F238E27FC236}">
                <a16:creationId xmlns:a16="http://schemas.microsoft.com/office/drawing/2014/main" id="{DA25B769-D735-09A9-49EA-B430E0268466}"/>
              </a:ext>
            </a:extLst>
          </p:cNvPr>
          <p:cNvSpPr/>
          <p:nvPr/>
        </p:nvSpPr>
        <p:spPr bwMode="gray">
          <a:xfrm>
            <a:off x="4346510" y="2856525"/>
            <a:ext cx="2700000" cy="2700000"/>
          </a:xfrm>
          <a:prstGeom prst="ellipse">
            <a:avLst/>
          </a:prstGeom>
          <a:solidFill>
            <a:srgbClr val="9692A0">
              <a:alpha val="86000"/>
            </a:srgbClr>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4000" b="1" dirty="0">
                <a:solidFill>
                  <a:schemeClr val="accent5">
                    <a:lumMod val="50000"/>
                  </a:schemeClr>
                </a:solidFill>
              </a:rPr>
              <a:t>90%</a:t>
            </a:r>
          </a:p>
          <a:p>
            <a:pPr algn="ctr"/>
            <a:r>
              <a:rPr lang="et-EE" dirty="0">
                <a:solidFill>
                  <a:schemeClr val="bg1"/>
                </a:solidFill>
              </a:rPr>
              <a:t>aiandusest baseerub turbal põhinevatel substraatidel</a:t>
            </a:r>
            <a:endParaRPr lang="en-US" dirty="0">
              <a:solidFill>
                <a:schemeClr val="bg1"/>
              </a:solidFill>
            </a:endParaRPr>
          </a:p>
        </p:txBody>
      </p:sp>
      <p:sp>
        <p:nvSpPr>
          <p:cNvPr id="19" name="Oval 9">
            <a:extLst>
              <a:ext uri="{FF2B5EF4-FFF2-40B4-BE49-F238E27FC236}">
                <a16:creationId xmlns:a16="http://schemas.microsoft.com/office/drawing/2014/main" id="{98071F97-358F-C285-AD63-A0B283DB57C7}"/>
              </a:ext>
            </a:extLst>
          </p:cNvPr>
          <p:cNvSpPr/>
          <p:nvPr/>
        </p:nvSpPr>
        <p:spPr bwMode="gray">
          <a:xfrm>
            <a:off x="547220" y="3668845"/>
            <a:ext cx="2700000" cy="2700000"/>
          </a:xfrm>
          <a:prstGeom prst="ellipse">
            <a:avLst/>
          </a:prstGeom>
          <a:solidFill>
            <a:srgbClr val="9692A0">
              <a:alpha val="86000"/>
            </a:srgbClr>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a:solidFill>
                  <a:schemeClr val="bg1"/>
                </a:solidFill>
              </a:rPr>
              <a:t>aiandussektori maakasutus on samal ajal kõigest</a:t>
            </a:r>
          </a:p>
          <a:p>
            <a:pPr algn="ctr"/>
            <a:r>
              <a:rPr lang="et-EE" sz="4000" b="1" dirty="0">
                <a:solidFill>
                  <a:schemeClr val="accent5">
                    <a:lumMod val="50000"/>
                  </a:schemeClr>
                </a:solidFill>
              </a:rPr>
              <a:t>~3%</a:t>
            </a:r>
          </a:p>
        </p:txBody>
      </p:sp>
      <p:sp>
        <p:nvSpPr>
          <p:cNvPr id="20" name="Oval 9">
            <a:extLst>
              <a:ext uri="{FF2B5EF4-FFF2-40B4-BE49-F238E27FC236}">
                <a16:creationId xmlns:a16="http://schemas.microsoft.com/office/drawing/2014/main" id="{525A1099-FC75-8D82-9144-716F75E02295}"/>
              </a:ext>
            </a:extLst>
          </p:cNvPr>
          <p:cNvSpPr/>
          <p:nvPr/>
        </p:nvSpPr>
        <p:spPr bwMode="gray">
          <a:xfrm>
            <a:off x="1315864" y="142741"/>
            <a:ext cx="3240000" cy="3240000"/>
          </a:xfrm>
          <a:prstGeom prst="ellipse">
            <a:avLst/>
          </a:prstGeom>
          <a:solidFill>
            <a:srgbClr val="9692A0">
              <a:alpha val="86000"/>
            </a:srgbClr>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a:solidFill>
                  <a:schemeClr val="bg1"/>
                </a:solidFill>
              </a:rPr>
              <a:t>Aiandus moodustab kogu põllumajandus-toodangust </a:t>
            </a:r>
            <a:r>
              <a:rPr lang="et-EE" dirty="0" err="1">
                <a:solidFill>
                  <a:schemeClr val="bg1"/>
                </a:solidFill>
              </a:rPr>
              <a:t>EL’is</a:t>
            </a:r>
            <a:endParaRPr lang="et-EE" dirty="0">
              <a:solidFill>
                <a:schemeClr val="bg1"/>
              </a:solidFill>
            </a:endParaRPr>
          </a:p>
          <a:p>
            <a:pPr algn="ctr"/>
            <a:r>
              <a:rPr lang="et-EE" sz="6000" dirty="0">
                <a:solidFill>
                  <a:schemeClr val="accent5">
                    <a:lumMod val="50000"/>
                  </a:schemeClr>
                </a:solidFill>
              </a:rPr>
              <a:t>~18%</a:t>
            </a:r>
          </a:p>
        </p:txBody>
      </p:sp>
      <p:sp>
        <p:nvSpPr>
          <p:cNvPr id="7" name="TextBox 6">
            <a:extLst>
              <a:ext uri="{FF2B5EF4-FFF2-40B4-BE49-F238E27FC236}">
                <a16:creationId xmlns:a16="http://schemas.microsoft.com/office/drawing/2014/main" id="{2C15B883-5D5B-19D8-8A09-FE065C862E15}"/>
              </a:ext>
            </a:extLst>
          </p:cNvPr>
          <p:cNvSpPr txBox="1"/>
          <p:nvPr/>
        </p:nvSpPr>
        <p:spPr>
          <a:xfrm>
            <a:off x="7673419" y="4114746"/>
            <a:ext cx="4458928" cy="2185214"/>
          </a:xfrm>
          <a:prstGeom prst="rect">
            <a:avLst/>
          </a:prstGeom>
          <a:noFill/>
        </p:spPr>
        <p:txBody>
          <a:bodyPr wrap="square">
            <a:spAutoFit/>
          </a:bodyPr>
          <a:lstStyle/>
          <a:p>
            <a:pPr algn="ctr"/>
            <a:r>
              <a:rPr lang="et-EE" sz="2400" dirty="0">
                <a:solidFill>
                  <a:srgbClr val="009900"/>
                </a:solidFill>
              </a:rPr>
              <a:t>EL impordib aiandustooteid </a:t>
            </a:r>
          </a:p>
          <a:p>
            <a:pPr algn="ctr"/>
            <a:r>
              <a:rPr lang="et-EE" sz="2400" b="1" dirty="0">
                <a:solidFill>
                  <a:srgbClr val="009900"/>
                </a:solidFill>
              </a:rPr>
              <a:t>20 miljardi € </a:t>
            </a:r>
            <a:r>
              <a:rPr lang="et-EE" sz="2400" dirty="0">
                <a:solidFill>
                  <a:srgbClr val="009900"/>
                </a:solidFill>
              </a:rPr>
              <a:t>väärtuses</a:t>
            </a:r>
          </a:p>
          <a:p>
            <a:pPr algn="ctr"/>
            <a:endParaRPr lang="et-EE" sz="800" dirty="0">
              <a:solidFill>
                <a:srgbClr val="009900"/>
              </a:solidFill>
            </a:endParaRPr>
          </a:p>
          <a:p>
            <a:r>
              <a:rPr lang="et-EE" sz="1600" dirty="0">
                <a:solidFill>
                  <a:srgbClr val="009900"/>
                </a:solidFill>
              </a:rPr>
              <a:t>- Banaanid – 5 400 000 t (90%) – L. Ameerika, India</a:t>
            </a:r>
          </a:p>
          <a:p>
            <a:r>
              <a:rPr lang="et-EE" sz="1600" dirty="0">
                <a:solidFill>
                  <a:srgbClr val="009900"/>
                </a:solidFill>
              </a:rPr>
              <a:t>- Melonid – 820 000 t (30%) – P. Aafrika, K.-Aasia </a:t>
            </a:r>
          </a:p>
          <a:p>
            <a:r>
              <a:rPr lang="et-EE" sz="1600" dirty="0">
                <a:solidFill>
                  <a:srgbClr val="009900"/>
                </a:solidFill>
              </a:rPr>
              <a:t>- Tomatid – 669 000 t (30%) - Maroko</a:t>
            </a:r>
          </a:p>
          <a:p>
            <a:r>
              <a:rPr lang="et-EE" sz="1600" dirty="0">
                <a:solidFill>
                  <a:srgbClr val="009900"/>
                </a:solidFill>
              </a:rPr>
              <a:t>- Kurgid – 124 000 t (8%) - Türgi</a:t>
            </a:r>
          </a:p>
          <a:p>
            <a:r>
              <a:rPr lang="et-EE" sz="1600" dirty="0">
                <a:solidFill>
                  <a:srgbClr val="009900"/>
                </a:solidFill>
              </a:rPr>
              <a:t>- Sibul – 304 000 (8%) - Hiina</a:t>
            </a:r>
          </a:p>
        </p:txBody>
      </p:sp>
      <p:sp>
        <p:nvSpPr>
          <p:cNvPr id="12" name="TextBox 11">
            <a:extLst>
              <a:ext uri="{FF2B5EF4-FFF2-40B4-BE49-F238E27FC236}">
                <a16:creationId xmlns:a16="http://schemas.microsoft.com/office/drawing/2014/main" id="{03DE24A9-AB1D-CCBC-49AB-77940BAD4EF3}"/>
              </a:ext>
            </a:extLst>
          </p:cNvPr>
          <p:cNvSpPr txBox="1"/>
          <p:nvPr/>
        </p:nvSpPr>
        <p:spPr>
          <a:xfrm>
            <a:off x="7673419" y="267931"/>
            <a:ext cx="4458929" cy="3631763"/>
          </a:xfrm>
          <a:prstGeom prst="rect">
            <a:avLst/>
          </a:prstGeom>
          <a:noFill/>
        </p:spPr>
        <p:txBody>
          <a:bodyPr wrap="square">
            <a:spAutoFit/>
          </a:bodyPr>
          <a:lstStyle/>
          <a:p>
            <a:pPr algn="ctr">
              <a:tabLst>
                <a:tab pos="2422525" algn="l"/>
              </a:tabLst>
            </a:pPr>
            <a:r>
              <a:rPr lang="et-EE" sz="2400" dirty="0">
                <a:solidFill>
                  <a:srgbClr val="009900"/>
                </a:solidFill>
              </a:rPr>
              <a:t>Aiandussektori käive </a:t>
            </a:r>
            <a:r>
              <a:rPr lang="et-EE" sz="2400" dirty="0" err="1">
                <a:solidFill>
                  <a:srgbClr val="009900"/>
                </a:solidFill>
              </a:rPr>
              <a:t>EL’is</a:t>
            </a:r>
            <a:r>
              <a:rPr lang="et-EE" sz="2400" dirty="0">
                <a:solidFill>
                  <a:srgbClr val="009900"/>
                </a:solidFill>
              </a:rPr>
              <a:t> </a:t>
            </a:r>
          </a:p>
          <a:p>
            <a:pPr algn="ctr">
              <a:tabLst>
                <a:tab pos="2422525" algn="l"/>
              </a:tabLst>
            </a:pPr>
            <a:r>
              <a:rPr lang="et-EE" sz="2400" b="1" dirty="0">
                <a:solidFill>
                  <a:srgbClr val="009900"/>
                </a:solidFill>
              </a:rPr>
              <a:t>72 miljardit €</a:t>
            </a:r>
            <a:endParaRPr lang="et-EE" sz="2400" dirty="0">
              <a:solidFill>
                <a:srgbClr val="009900"/>
              </a:solidFill>
            </a:endParaRPr>
          </a:p>
          <a:p>
            <a:endParaRPr lang="et-EE" sz="800" dirty="0">
              <a:solidFill>
                <a:srgbClr val="557335"/>
              </a:solidFill>
            </a:endParaRPr>
          </a:p>
          <a:p>
            <a:r>
              <a:rPr lang="et-EE" sz="1600" dirty="0">
                <a:solidFill>
                  <a:srgbClr val="557335"/>
                </a:solidFill>
              </a:rPr>
              <a:t>- </a:t>
            </a:r>
            <a:r>
              <a:rPr lang="et-EE" sz="1600" dirty="0">
                <a:solidFill>
                  <a:srgbClr val="009900"/>
                </a:solidFill>
              </a:rPr>
              <a:t>köögiviljad             - 33,0 miljardit € (2,2 milj ha) </a:t>
            </a:r>
          </a:p>
          <a:p>
            <a:r>
              <a:rPr lang="et-EE" sz="1600" dirty="0">
                <a:solidFill>
                  <a:srgbClr val="009900"/>
                </a:solidFill>
              </a:rPr>
              <a:t>- puuviljad /marjad - 22,0 miljardit € (3,1 milj ha) </a:t>
            </a:r>
          </a:p>
          <a:p>
            <a:r>
              <a:rPr lang="et-EE" sz="1600" dirty="0">
                <a:solidFill>
                  <a:srgbClr val="009900"/>
                </a:solidFill>
              </a:rPr>
              <a:t>- ilutaimed                - 18,0 miljardit € (N/a milj ha)</a:t>
            </a:r>
          </a:p>
          <a:p>
            <a:endParaRPr lang="et-EE" dirty="0">
              <a:solidFill>
                <a:srgbClr val="009900"/>
              </a:solidFill>
            </a:endParaRPr>
          </a:p>
          <a:p>
            <a:endParaRPr lang="et-EE" sz="1200" dirty="0">
              <a:solidFill>
                <a:srgbClr val="009900"/>
              </a:solidFill>
            </a:endParaRPr>
          </a:p>
          <a:p>
            <a:pPr algn="ctr"/>
            <a:r>
              <a:rPr lang="et-EE" sz="2400" dirty="0">
                <a:solidFill>
                  <a:srgbClr val="009900"/>
                </a:solidFill>
              </a:rPr>
              <a:t>Kasvusubstraatide sektori </a:t>
            </a:r>
          </a:p>
          <a:p>
            <a:pPr algn="ctr"/>
            <a:r>
              <a:rPr lang="et-EE" sz="2400" dirty="0">
                <a:solidFill>
                  <a:srgbClr val="009900"/>
                </a:solidFill>
              </a:rPr>
              <a:t>käive </a:t>
            </a:r>
            <a:r>
              <a:rPr lang="et-EE" sz="2400" dirty="0" err="1">
                <a:solidFill>
                  <a:srgbClr val="009900"/>
                </a:solidFill>
              </a:rPr>
              <a:t>EL’is</a:t>
            </a:r>
            <a:r>
              <a:rPr lang="et-EE" sz="2400" dirty="0">
                <a:solidFill>
                  <a:srgbClr val="009900"/>
                </a:solidFill>
              </a:rPr>
              <a:t> </a:t>
            </a:r>
            <a:r>
              <a:rPr lang="et-EE" sz="2400" b="1" dirty="0">
                <a:solidFill>
                  <a:srgbClr val="009900"/>
                </a:solidFill>
              </a:rPr>
              <a:t>1,3 miljardit €</a:t>
            </a:r>
            <a:endParaRPr lang="et-EE" sz="2400" dirty="0">
              <a:solidFill>
                <a:srgbClr val="009900"/>
              </a:solidFill>
            </a:endParaRPr>
          </a:p>
          <a:p>
            <a:endParaRPr lang="et-EE" sz="800" dirty="0">
              <a:solidFill>
                <a:srgbClr val="009900"/>
              </a:solidFill>
            </a:endParaRPr>
          </a:p>
          <a:p>
            <a:r>
              <a:rPr lang="et-EE" sz="1600" dirty="0">
                <a:solidFill>
                  <a:srgbClr val="009900"/>
                </a:solidFill>
              </a:rPr>
              <a:t>- tootmismaht 55 - 57 miljonit m</a:t>
            </a:r>
            <a:r>
              <a:rPr lang="et-EE" sz="1600" baseline="30000" dirty="0">
                <a:solidFill>
                  <a:srgbClr val="009900"/>
                </a:solidFill>
              </a:rPr>
              <a:t>3</a:t>
            </a:r>
            <a:r>
              <a:rPr lang="et-EE" sz="1600" dirty="0">
                <a:solidFill>
                  <a:srgbClr val="009900"/>
                </a:solidFill>
              </a:rPr>
              <a:t> </a:t>
            </a:r>
          </a:p>
          <a:p>
            <a:r>
              <a:rPr lang="et-EE" sz="1600" dirty="0">
                <a:solidFill>
                  <a:srgbClr val="009900"/>
                </a:solidFill>
              </a:rPr>
              <a:t>- sellest aiandusturvas 40 miljonit m</a:t>
            </a:r>
            <a:r>
              <a:rPr lang="et-EE" sz="1600" baseline="30000" dirty="0">
                <a:solidFill>
                  <a:srgbClr val="009900"/>
                </a:solidFill>
              </a:rPr>
              <a:t>3</a:t>
            </a:r>
            <a:endParaRPr lang="et-EE" sz="1600" dirty="0">
              <a:solidFill>
                <a:srgbClr val="009900"/>
              </a:solidFill>
            </a:endParaRPr>
          </a:p>
        </p:txBody>
      </p:sp>
      <p:sp>
        <p:nvSpPr>
          <p:cNvPr id="4" name="TextBox 3">
            <a:extLst>
              <a:ext uri="{FF2B5EF4-FFF2-40B4-BE49-F238E27FC236}">
                <a16:creationId xmlns:a16="http://schemas.microsoft.com/office/drawing/2014/main" id="{7904BC0E-DA1E-9BA2-B5C7-E80604EDDD09}"/>
              </a:ext>
            </a:extLst>
          </p:cNvPr>
          <p:cNvSpPr txBox="1"/>
          <p:nvPr/>
        </p:nvSpPr>
        <p:spPr>
          <a:xfrm>
            <a:off x="8718456" y="6425091"/>
            <a:ext cx="3279292" cy="307777"/>
          </a:xfrm>
          <a:prstGeom prst="rect">
            <a:avLst/>
          </a:prstGeom>
          <a:noFill/>
        </p:spPr>
        <p:txBody>
          <a:bodyPr wrap="square">
            <a:spAutoFit/>
          </a:bodyPr>
          <a:lstStyle/>
          <a:p>
            <a:pPr algn="r"/>
            <a:r>
              <a:rPr lang="et-EE" sz="1400" dirty="0">
                <a:effectLst/>
                <a:latin typeface="Calibri" panose="020F0502020204030204" pitchFamily="34" charset="0"/>
                <a:ea typeface="Calibri" panose="020F0502020204030204" pitchFamily="34" charset="0"/>
              </a:rPr>
              <a:t>EUROSTAT , AMI Informiert.de</a:t>
            </a:r>
            <a:endParaRPr lang="en-GB" sz="1400" dirty="0"/>
          </a:p>
        </p:txBody>
      </p:sp>
    </p:spTree>
    <p:extLst>
      <p:ext uri="{BB962C8B-B14F-4D97-AF65-F5344CB8AC3E}">
        <p14:creationId xmlns:p14="http://schemas.microsoft.com/office/powerpoint/2010/main" val="71389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C22075C9-2AF3-FA01-7C17-99D6B57D201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867" t="15976" r="12500" b="5998"/>
          <a:stretch/>
        </p:blipFill>
        <p:spPr>
          <a:xfrm>
            <a:off x="-643" y="0"/>
            <a:ext cx="12197084" cy="6858000"/>
          </a:xfrm>
          <a:prstGeom prst="rect">
            <a:avLst/>
          </a:prstGeom>
        </p:spPr>
      </p:pic>
      <p:sp>
        <p:nvSpPr>
          <p:cNvPr id="4" name="Ristkülik 3">
            <a:extLst>
              <a:ext uri="{FF2B5EF4-FFF2-40B4-BE49-F238E27FC236}">
                <a16:creationId xmlns:a16="http://schemas.microsoft.com/office/drawing/2014/main" id="{9C907CEE-DFA0-1B55-51B3-76BDDF34B345}"/>
              </a:ext>
            </a:extLst>
          </p:cNvPr>
          <p:cNvSpPr/>
          <p:nvPr/>
        </p:nvSpPr>
        <p:spPr>
          <a:xfrm>
            <a:off x="-7626" y="5834418"/>
            <a:ext cx="12197084" cy="752805"/>
          </a:xfrm>
          <a:prstGeom prst="rect">
            <a:avLst/>
          </a:prstGeom>
          <a:solidFill>
            <a:srgbClr val="FF9F36">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istkülik 1">
            <a:extLst>
              <a:ext uri="{FF2B5EF4-FFF2-40B4-BE49-F238E27FC236}">
                <a16:creationId xmlns:a16="http://schemas.microsoft.com/office/drawing/2014/main" id="{32DCB686-B8DB-6CF3-97EC-D2952B7E198B}"/>
              </a:ext>
            </a:extLst>
          </p:cNvPr>
          <p:cNvSpPr/>
          <p:nvPr/>
        </p:nvSpPr>
        <p:spPr>
          <a:xfrm>
            <a:off x="4441" y="708350"/>
            <a:ext cx="12197084" cy="752805"/>
          </a:xfrm>
          <a:prstGeom prst="rect">
            <a:avLst/>
          </a:prstGeom>
          <a:solidFill>
            <a:srgbClr val="FF9F36">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istkülik 14">
            <a:extLst>
              <a:ext uri="{FF2B5EF4-FFF2-40B4-BE49-F238E27FC236}">
                <a16:creationId xmlns:a16="http://schemas.microsoft.com/office/drawing/2014/main" id="{65E75E1F-A936-0345-D013-B7B433F3091A}"/>
              </a:ext>
            </a:extLst>
          </p:cNvPr>
          <p:cNvSpPr/>
          <p:nvPr/>
        </p:nvSpPr>
        <p:spPr>
          <a:xfrm>
            <a:off x="-5084" y="2244248"/>
            <a:ext cx="12197084" cy="3146902"/>
          </a:xfrm>
          <a:prstGeom prst="rect">
            <a:avLst/>
          </a:prstGeom>
          <a:solidFill>
            <a:srgbClr val="B86000">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23907406-23C3-E0C4-D3EC-0E63550062B4}"/>
              </a:ext>
            </a:extLst>
          </p:cNvPr>
          <p:cNvSpPr txBox="1"/>
          <p:nvPr/>
        </p:nvSpPr>
        <p:spPr>
          <a:xfrm>
            <a:off x="379474" y="823142"/>
            <a:ext cx="6251453" cy="523220"/>
          </a:xfrm>
          <a:prstGeom prst="rect">
            <a:avLst/>
          </a:prstGeom>
          <a:noFill/>
        </p:spPr>
        <p:txBody>
          <a:bodyPr wrap="square">
            <a:spAutoFit/>
          </a:bodyPr>
          <a:lstStyle/>
          <a:p>
            <a:pPr algn="ctr"/>
            <a:r>
              <a:rPr lang="et-EE" sz="2800" i="1" dirty="0">
                <a:solidFill>
                  <a:srgbClr val="321E16"/>
                </a:solidFill>
                <a:latin typeface="Times New Roman" panose="02020603050405020304" pitchFamily="18" charset="0"/>
                <a:cs typeface="Times New Roman" panose="02020603050405020304" pitchFamily="18" charset="0"/>
              </a:rPr>
              <a:t>„</a:t>
            </a:r>
            <a:r>
              <a:rPr lang="et-EE" sz="2800" i="1" dirty="0" err="1">
                <a:solidFill>
                  <a:srgbClr val="321E16"/>
                </a:solidFill>
                <a:latin typeface="Times New Roman" panose="02020603050405020304" pitchFamily="18" charset="0"/>
                <a:cs typeface="Times New Roman" panose="02020603050405020304" pitchFamily="18" charset="0"/>
              </a:rPr>
              <a:t>Soilless</a:t>
            </a:r>
            <a:r>
              <a:rPr lang="et-EE" sz="2800" i="1" dirty="0">
                <a:solidFill>
                  <a:srgbClr val="321E16"/>
                </a:solidFill>
                <a:latin typeface="Times New Roman" panose="02020603050405020304" pitchFamily="18" charset="0"/>
                <a:cs typeface="Times New Roman" panose="02020603050405020304" pitchFamily="18" charset="0"/>
              </a:rPr>
              <a:t>“ </a:t>
            </a:r>
            <a:r>
              <a:rPr lang="et-EE" sz="2800" dirty="0">
                <a:solidFill>
                  <a:srgbClr val="321E16"/>
                </a:solidFill>
                <a:latin typeface="Times New Roman" panose="02020603050405020304" pitchFamily="18" charset="0"/>
                <a:cs typeface="Times New Roman" panose="02020603050405020304" pitchFamily="18" charset="0"/>
              </a:rPr>
              <a:t>ei tähenda substraadivaba!</a:t>
            </a:r>
            <a:endParaRPr lang="en-GB" sz="2800" dirty="0">
              <a:solidFill>
                <a:srgbClr val="321E16"/>
              </a:solidFill>
            </a:endParaRPr>
          </a:p>
        </p:txBody>
      </p:sp>
      <p:sp>
        <p:nvSpPr>
          <p:cNvPr id="3" name="Ristkülik 2">
            <a:extLst>
              <a:ext uri="{FF2B5EF4-FFF2-40B4-BE49-F238E27FC236}">
                <a16:creationId xmlns:a16="http://schemas.microsoft.com/office/drawing/2014/main" id="{055CD665-A8EF-2AD9-3083-D0327BE5A0D2}"/>
              </a:ext>
            </a:extLst>
          </p:cNvPr>
          <p:cNvSpPr/>
          <p:nvPr/>
        </p:nvSpPr>
        <p:spPr>
          <a:xfrm>
            <a:off x="379474" y="2425554"/>
            <a:ext cx="11422885" cy="1107996"/>
          </a:xfrm>
          <a:prstGeom prst="rect">
            <a:avLst/>
          </a:prstGeom>
        </p:spPr>
        <p:txBody>
          <a:bodyPr wrap="square">
            <a:spAutoFit/>
          </a:bodyPr>
          <a:lstStyle/>
          <a:p>
            <a:pPr>
              <a:spcAft>
                <a:spcPts val="0"/>
              </a:spcAft>
            </a:pPr>
            <a:r>
              <a:rPr lang="et-EE" sz="2400" b="1" dirty="0">
                <a:solidFill>
                  <a:srgbClr val="2F2F39"/>
                </a:solidFill>
                <a:latin typeface="Verdana" panose="020B0604030504040204" pitchFamily="34" charset="0"/>
                <a:ea typeface="Verdana" panose="020B0604030504040204" pitchFamily="34" charset="0"/>
                <a:cs typeface="Arial" panose="020B0604020202020204" pitchFamily="34" charset="0"/>
              </a:rPr>
              <a:t>TURBAL PÕHINEVAID KASVUSUBSTRAATE KASUTATAKSE VÄGA PALJUDE  TAIMEDE ETTEKASVATAMISEL JA KASVATAMISEL </a:t>
            </a:r>
          </a:p>
          <a:p>
            <a:pPr>
              <a:spcAft>
                <a:spcPts val="0"/>
              </a:spcAft>
            </a:pPr>
            <a:r>
              <a:rPr lang="et-EE" dirty="0">
                <a:solidFill>
                  <a:srgbClr val="2F2F39"/>
                </a:solidFill>
                <a:latin typeface="Verdana" panose="020B0604030504040204" pitchFamily="34" charset="0"/>
                <a:ea typeface="Verdana" panose="020B0604030504040204" pitchFamily="34" charset="0"/>
                <a:cs typeface="Arial" panose="020B0604020202020204" pitchFamily="34" charset="0"/>
              </a:rPr>
              <a:t>sh nende taimede kasvatamisel, mis hiljem istutatakse avamaale.</a:t>
            </a:r>
          </a:p>
        </p:txBody>
      </p:sp>
      <p:sp>
        <p:nvSpPr>
          <p:cNvPr id="6" name="TextBox 5">
            <a:extLst>
              <a:ext uri="{FF2B5EF4-FFF2-40B4-BE49-F238E27FC236}">
                <a16:creationId xmlns:a16="http://schemas.microsoft.com/office/drawing/2014/main" id="{6E32C3D5-6B61-1B02-2254-62CF4A3E54DC}"/>
              </a:ext>
            </a:extLst>
          </p:cNvPr>
          <p:cNvSpPr txBox="1"/>
          <p:nvPr/>
        </p:nvSpPr>
        <p:spPr>
          <a:xfrm>
            <a:off x="379474" y="3592279"/>
            <a:ext cx="3645745" cy="1785104"/>
          </a:xfrm>
          <a:prstGeom prst="rect">
            <a:avLst/>
          </a:prstGeom>
          <a:noFill/>
        </p:spPr>
        <p:txBody>
          <a:bodyPr wrap="square">
            <a:spAutoFit/>
          </a:bodyPr>
          <a:lstStyle/>
          <a:p>
            <a:pPr>
              <a:spcAft>
                <a:spcPts val="0"/>
              </a:spcAft>
            </a:pPr>
            <a:r>
              <a:rPr lang="et-EE" b="1" dirty="0">
                <a:solidFill>
                  <a:srgbClr val="F8FAFB"/>
                </a:solidFill>
                <a:latin typeface="Arial" panose="020B0604020202020204" pitchFamily="34" charset="0"/>
                <a:ea typeface="Calibri" panose="020F0502020204030204" pitchFamily="34" charset="0"/>
                <a:cs typeface="Arial" panose="020B0604020202020204" pitchFamily="34" charset="0"/>
              </a:rPr>
              <a:t>1 tonni turbaga</a:t>
            </a:r>
            <a:r>
              <a:rPr lang="et-EE" sz="1400" dirty="0">
                <a:solidFill>
                  <a:srgbClr val="F8FAFB"/>
                </a:solidFill>
                <a:latin typeface="Arial" panose="020B0604020202020204" pitchFamily="34" charset="0"/>
                <a:ea typeface="Calibri" panose="020F0502020204030204" pitchFamily="34" charset="0"/>
                <a:cs typeface="Arial" panose="020B0604020202020204" pitchFamily="34" charset="0"/>
              </a:rPr>
              <a:t> saab kasvatada kuni:</a:t>
            </a:r>
          </a:p>
          <a:p>
            <a:pPr>
              <a:spcAft>
                <a:spcPts val="0"/>
              </a:spcAft>
            </a:pPr>
            <a:endParaRPr lang="et-EE" sz="1000" dirty="0">
              <a:solidFill>
                <a:srgbClr val="F8FAFB"/>
              </a:solidFill>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t-EE" sz="1600" dirty="0">
                <a:solidFill>
                  <a:srgbClr val="F8FAFB"/>
                </a:solidFill>
                <a:ea typeface="Calibri" panose="020F0502020204030204" pitchFamily="34" charset="0"/>
                <a:cs typeface="Arial" panose="020B0604020202020204" pitchFamily="34" charset="0"/>
              </a:rPr>
              <a:t>- 200 000 – 240 000 väiketaime</a:t>
            </a:r>
          </a:p>
          <a:p>
            <a:pPr>
              <a:spcAft>
                <a:spcPts val="0"/>
              </a:spcAft>
            </a:pPr>
            <a:endParaRPr lang="et-EE" sz="600" dirty="0">
              <a:solidFill>
                <a:srgbClr val="F8FAFB"/>
              </a:solidFill>
              <a:ea typeface="Calibri" panose="020F0502020204030204" pitchFamily="34" charset="0"/>
              <a:cs typeface="Arial" panose="020B0604020202020204" pitchFamily="34" charset="0"/>
            </a:endParaRPr>
          </a:p>
          <a:p>
            <a:pPr>
              <a:spcAft>
                <a:spcPts val="0"/>
              </a:spcAft>
            </a:pPr>
            <a:r>
              <a:rPr lang="et-EE" sz="1600" dirty="0">
                <a:solidFill>
                  <a:srgbClr val="F8FAFB"/>
                </a:solidFill>
                <a:ea typeface="Calibri" panose="020F0502020204030204" pitchFamily="34" charset="0"/>
                <a:cs typeface="Arial" panose="020B0604020202020204" pitchFamily="34" charset="0"/>
              </a:rPr>
              <a:t>- istikuid 6 ha metsa istutamiseks</a:t>
            </a:r>
          </a:p>
          <a:p>
            <a:pPr>
              <a:spcAft>
                <a:spcPts val="0"/>
              </a:spcAft>
            </a:pPr>
            <a:endParaRPr lang="et-EE" sz="600" dirty="0">
              <a:solidFill>
                <a:srgbClr val="F8FAFB"/>
              </a:solidFill>
              <a:ea typeface="Calibri" panose="020F0502020204030204" pitchFamily="34" charset="0"/>
              <a:cs typeface="Arial" panose="020B0604020202020204" pitchFamily="34" charset="0"/>
            </a:endParaRPr>
          </a:p>
          <a:p>
            <a:pPr>
              <a:spcAft>
                <a:spcPts val="0"/>
              </a:spcAft>
            </a:pPr>
            <a:r>
              <a:rPr lang="et-EE" sz="1600" dirty="0">
                <a:solidFill>
                  <a:srgbClr val="F8FAFB"/>
                </a:solidFill>
                <a:ea typeface="Calibri" panose="020F0502020204030204" pitchFamily="34" charset="0"/>
                <a:cs typeface="Arial" panose="020B0604020202020204" pitchFamily="34" charset="0"/>
              </a:rPr>
              <a:t>- üle 70 000 salatitaime</a:t>
            </a:r>
          </a:p>
          <a:p>
            <a:pPr>
              <a:spcAft>
                <a:spcPts val="0"/>
              </a:spcAft>
            </a:pPr>
            <a:endParaRPr lang="et-EE" sz="600" dirty="0">
              <a:solidFill>
                <a:srgbClr val="F8FAFB"/>
              </a:solidFill>
              <a:ea typeface="Calibri" panose="020F0502020204030204" pitchFamily="34" charset="0"/>
              <a:cs typeface="Arial" panose="020B0604020202020204" pitchFamily="34" charset="0"/>
            </a:endParaRPr>
          </a:p>
          <a:p>
            <a:pPr>
              <a:spcAft>
                <a:spcPts val="0"/>
              </a:spcAft>
            </a:pPr>
            <a:r>
              <a:rPr lang="et-EE" sz="1600" dirty="0">
                <a:solidFill>
                  <a:srgbClr val="F8FAFB"/>
                </a:solidFill>
                <a:ea typeface="Calibri" panose="020F0502020204030204" pitchFamily="34" charset="0"/>
                <a:cs typeface="Arial" panose="020B0604020202020204" pitchFamily="34" charset="0"/>
              </a:rPr>
              <a:t>- 90 000 kg banaane jne</a:t>
            </a:r>
          </a:p>
        </p:txBody>
      </p:sp>
      <p:sp>
        <p:nvSpPr>
          <p:cNvPr id="13" name="TextBox 12">
            <a:extLst>
              <a:ext uri="{FF2B5EF4-FFF2-40B4-BE49-F238E27FC236}">
                <a16:creationId xmlns:a16="http://schemas.microsoft.com/office/drawing/2014/main" id="{A8175900-1283-93B1-D885-77A2EE256EC0}"/>
              </a:ext>
            </a:extLst>
          </p:cNvPr>
          <p:cNvSpPr txBox="1"/>
          <p:nvPr/>
        </p:nvSpPr>
        <p:spPr>
          <a:xfrm>
            <a:off x="0" y="5979987"/>
            <a:ext cx="12189458" cy="461665"/>
          </a:xfrm>
          <a:prstGeom prst="rect">
            <a:avLst/>
          </a:prstGeom>
          <a:noFill/>
        </p:spPr>
        <p:txBody>
          <a:bodyPr wrap="square">
            <a:spAutoFit/>
          </a:bodyPr>
          <a:lstStyle/>
          <a:p>
            <a:pPr algn="ctr">
              <a:spcAft>
                <a:spcPts val="0"/>
              </a:spcAft>
            </a:pPr>
            <a:r>
              <a:rPr lang="et-EE" sz="2400" b="1" i="1" dirty="0">
                <a:solidFill>
                  <a:srgbClr val="2F2F39"/>
                </a:solidFill>
                <a:latin typeface="Times New Roman" panose="02020603050405020304" pitchFamily="18" charset="0"/>
                <a:ea typeface="Calibri" panose="020F0502020204030204" pitchFamily="34" charset="0"/>
                <a:cs typeface="Times New Roman" panose="02020603050405020304" pitchFamily="18" charset="0"/>
              </a:rPr>
              <a:t>Turba väärtus seisneb efektiivsuses, mida ühelgi teisel koostisosal ei ole!</a:t>
            </a:r>
          </a:p>
        </p:txBody>
      </p:sp>
      <p:sp>
        <p:nvSpPr>
          <p:cNvPr id="11" name="TextBox 10">
            <a:extLst>
              <a:ext uri="{FF2B5EF4-FFF2-40B4-BE49-F238E27FC236}">
                <a16:creationId xmlns:a16="http://schemas.microsoft.com/office/drawing/2014/main" id="{E7648D66-CED7-00E4-8046-241029A350DA}"/>
              </a:ext>
            </a:extLst>
          </p:cNvPr>
          <p:cNvSpPr txBox="1"/>
          <p:nvPr/>
        </p:nvSpPr>
        <p:spPr>
          <a:xfrm>
            <a:off x="5253531" y="3585787"/>
            <a:ext cx="6938469" cy="1785104"/>
          </a:xfrm>
          <a:prstGeom prst="rect">
            <a:avLst/>
          </a:prstGeom>
          <a:noFill/>
        </p:spPr>
        <p:txBody>
          <a:bodyPr wrap="square">
            <a:spAutoFit/>
          </a:bodyPr>
          <a:lstStyle/>
          <a:p>
            <a:pPr>
              <a:spcAft>
                <a:spcPts val="0"/>
              </a:spcAft>
            </a:pPr>
            <a:r>
              <a:rPr lang="et-EE" b="1" dirty="0">
                <a:solidFill>
                  <a:schemeClr val="bg1"/>
                </a:solidFill>
                <a:latin typeface="Arial" panose="020B0604020202020204" pitchFamily="34" charset="0"/>
                <a:ea typeface="Calibri" panose="020F0502020204030204" pitchFamily="34" charset="0"/>
                <a:cs typeface="Arial" panose="020B0604020202020204" pitchFamily="34" charset="0"/>
              </a:rPr>
              <a:t>Näiteks:</a:t>
            </a:r>
          </a:p>
          <a:p>
            <a:pPr>
              <a:spcAft>
                <a:spcPts val="0"/>
              </a:spcAft>
            </a:pPr>
            <a:endParaRPr lang="et-EE" sz="1000" dirty="0">
              <a:solidFill>
                <a:schemeClr val="bg1"/>
              </a:solidFill>
              <a:latin typeface="Calibri" panose="020F0502020204030204" pitchFamily="34" charset="0"/>
              <a:ea typeface="Calibri" panose="020F0502020204030204" pitchFamily="34" charset="0"/>
            </a:endParaRPr>
          </a:p>
          <a:p>
            <a:pPr>
              <a:spcAft>
                <a:spcPts val="0"/>
              </a:spcAft>
            </a:pPr>
            <a:r>
              <a:rPr lang="et-EE" sz="1600" dirty="0">
                <a:solidFill>
                  <a:schemeClr val="bg1"/>
                </a:solidFill>
                <a:latin typeface="Calibri" panose="020F0502020204030204" pitchFamily="34" charset="0"/>
                <a:ea typeface="Calibri" panose="020F0502020204030204" pitchFamily="34" charset="0"/>
              </a:rPr>
              <a:t>Lillkapsas, </a:t>
            </a:r>
            <a:r>
              <a:rPr lang="et-EE" sz="1600" dirty="0" err="1">
                <a:solidFill>
                  <a:schemeClr val="bg1"/>
                </a:solidFill>
                <a:latin typeface="Calibri" panose="020F0502020204030204" pitchFamily="34" charset="0"/>
                <a:ea typeface="Calibri" panose="020F0502020204030204" pitchFamily="34" charset="0"/>
              </a:rPr>
              <a:t>brokkoli</a:t>
            </a:r>
            <a:r>
              <a:rPr lang="et-EE" sz="1600" dirty="0">
                <a:solidFill>
                  <a:schemeClr val="bg1"/>
                </a:solidFill>
                <a:latin typeface="Calibri" panose="020F0502020204030204" pitchFamily="34" charset="0"/>
                <a:ea typeface="Calibri" panose="020F0502020204030204" pitchFamily="34" charset="0"/>
              </a:rPr>
              <a:t>, nuikapsas jt kapsad; salat, porru, sibul, söögiseened jne.</a:t>
            </a:r>
          </a:p>
          <a:p>
            <a:pPr>
              <a:spcAft>
                <a:spcPts val="0"/>
              </a:spcAft>
            </a:pPr>
            <a:endParaRPr lang="et-EE" sz="600" dirty="0">
              <a:solidFill>
                <a:schemeClr val="bg1"/>
              </a:solidFill>
              <a:latin typeface="Calibri" panose="020F0502020204030204" pitchFamily="34" charset="0"/>
              <a:ea typeface="Calibri" panose="020F0502020204030204" pitchFamily="34" charset="0"/>
            </a:endParaRPr>
          </a:p>
          <a:p>
            <a:pPr>
              <a:spcAft>
                <a:spcPts val="0"/>
              </a:spcAft>
            </a:pPr>
            <a:r>
              <a:rPr lang="et-EE" sz="1600" dirty="0">
                <a:solidFill>
                  <a:schemeClr val="bg1"/>
                </a:solidFill>
                <a:latin typeface="Calibri" panose="020F0502020204030204" pitchFamily="34" charset="0"/>
                <a:ea typeface="Calibri" panose="020F0502020204030204" pitchFamily="34" charset="0"/>
              </a:rPr>
              <a:t>Tomatite, kurkide, melonite, arbuuside, riisi, banaanide jms väiketaimed.</a:t>
            </a:r>
          </a:p>
          <a:p>
            <a:pPr>
              <a:spcAft>
                <a:spcPts val="0"/>
              </a:spcAft>
            </a:pPr>
            <a:endParaRPr lang="et-EE" sz="600" dirty="0">
              <a:solidFill>
                <a:schemeClr val="bg1"/>
              </a:solidFill>
              <a:latin typeface="Calibri" panose="020F0502020204030204" pitchFamily="34" charset="0"/>
              <a:ea typeface="Calibri" panose="020F0502020204030204" pitchFamily="34" charset="0"/>
            </a:endParaRPr>
          </a:p>
          <a:p>
            <a:pPr>
              <a:spcAft>
                <a:spcPts val="0"/>
              </a:spcAft>
            </a:pPr>
            <a:r>
              <a:rPr lang="et-EE" sz="1600" dirty="0">
                <a:solidFill>
                  <a:schemeClr val="bg1"/>
                </a:solidFill>
                <a:latin typeface="Calibri" panose="020F0502020204030204" pitchFamily="34" charset="0"/>
                <a:ea typeface="Calibri" panose="020F0502020204030204" pitchFamily="34" charset="0"/>
              </a:rPr>
              <a:t>Kõik ilu ja toataimed nagu võõrasemad, petuuniad, jõulutähed jne.</a:t>
            </a:r>
          </a:p>
          <a:p>
            <a:pPr>
              <a:spcAft>
                <a:spcPts val="0"/>
              </a:spcAft>
            </a:pPr>
            <a:endParaRPr lang="et-EE" sz="600" dirty="0">
              <a:solidFill>
                <a:schemeClr val="bg1"/>
              </a:solidFill>
              <a:latin typeface="Calibri" panose="020F0502020204030204" pitchFamily="34" charset="0"/>
              <a:ea typeface="Calibri" panose="020F0502020204030204" pitchFamily="34" charset="0"/>
            </a:endParaRPr>
          </a:p>
          <a:p>
            <a:r>
              <a:rPr lang="et-EE" sz="1600" dirty="0">
                <a:solidFill>
                  <a:srgbClr val="FFFFFF"/>
                </a:solidFill>
                <a:cs typeface="Arial" panose="020B0604020202020204" pitchFamily="34" charset="0"/>
              </a:rPr>
              <a:t>Istikuid (1 tonn turvast on vaja istikute kasvatamiseks, et toota 30 tonni paberit) </a:t>
            </a:r>
            <a:endParaRPr lang="et-EE" sz="1600" dirty="0">
              <a:solidFill>
                <a:schemeClr val="bg1"/>
              </a:solidFill>
              <a:ea typeface="Calibri" panose="020F0502020204030204" pitchFamily="34" charset="0"/>
            </a:endParaRPr>
          </a:p>
        </p:txBody>
      </p:sp>
    </p:spTree>
    <p:extLst>
      <p:ext uri="{BB962C8B-B14F-4D97-AF65-F5344CB8AC3E}">
        <p14:creationId xmlns:p14="http://schemas.microsoft.com/office/powerpoint/2010/main" val="355533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nline Horticulture and Human Health Master's Degree | Colorado State  University">
            <a:extLst>
              <a:ext uri="{FF2B5EF4-FFF2-40B4-BE49-F238E27FC236}">
                <a16:creationId xmlns:a16="http://schemas.microsoft.com/office/drawing/2014/main" id="{75711FF7-7A5B-8790-51E5-DA232E04117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E84A9-0F69-3703-6E16-18A210704EB2}"/>
              </a:ext>
            </a:extLst>
          </p:cNvPr>
          <p:cNvSpPr txBox="1"/>
          <p:nvPr/>
        </p:nvSpPr>
        <p:spPr>
          <a:xfrm>
            <a:off x="3844034" y="814813"/>
            <a:ext cx="8128012" cy="523220"/>
          </a:xfrm>
          <a:prstGeom prst="rect">
            <a:avLst/>
          </a:prstGeom>
          <a:noFill/>
        </p:spPr>
        <p:txBody>
          <a:bodyPr wrap="square">
            <a:spAutoFit/>
          </a:bodyPr>
          <a:lstStyle/>
          <a:p>
            <a:pPr algn="ctr"/>
            <a:r>
              <a:rPr lang="et-EE" sz="2800" i="1" dirty="0">
                <a:solidFill>
                  <a:srgbClr val="224818"/>
                </a:solidFill>
                <a:latin typeface="Times New Roman" panose="02020603050405020304" pitchFamily="18" charset="0"/>
                <a:cs typeface="Times New Roman" panose="02020603050405020304" pitchFamily="18" charset="0"/>
              </a:rPr>
              <a:t>Kasvusubstraatide tootmine – kõiki koostisosi on vaja!</a:t>
            </a:r>
            <a:endParaRPr lang="en-GB" sz="2800" dirty="0"/>
          </a:p>
        </p:txBody>
      </p:sp>
      <p:sp>
        <p:nvSpPr>
          <p:cNvPr id="4" name="Ristkülik 3">
            <a:extLst>
              <a:ext uri="{FF2B5EF4-FFF2-40B4-BE49-F238E27FC236}">
                <a16:creationId xmlns:a16="http://schemas.microsoft.com/office/drawing/2014/main" id="{41848505-87C9-616C-DF36-F93F75202588}"/>
              </a:ext>
            </a:extLst>
          </p:cNvPr>
          <p:cNvSpPr/>
          <p:nvPr/>
        </p:nvSpPr>
        <p:spPr>
          <a:xfrm>
            <a:off x="6749592" y="1693298"/>
            <a:ext cx="5060528" cy="4607068"/>
          </a:xfrm>
          <a:prstGeom prst="rect">
            <a:avLst/>
          </a:prstGeom>
          <a:solidFill>
            <a:schemeClr val="bg2">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8C79D36-BC25-690D-1920-06708668358B}"/>
              </a:ext>
            </a:extLst>
          </p:cNvPr>
          <p:cNvSpPr txBox="1"/>
          <p:nvPr/>
        </p:nvSpPr>
        <p:spPr>
          <a:xfrm>
            <a:off x="6887364" y="1929230"/>
            <a:ext cx="4783019" cy="4191147"/>
          </a:xfrm>
          <a:prstGeom prst="rect">
            <a:avLst/>
          </a:prstGeom>
          <a:noFill/>
        </p:spPr>
        <p:txBody>
          <a:bodyPr wrap="square">
            <a:spAutoFit/>
          </a:bodyPr>
          <a:lstStyle/>
          <a:p>
            <a:pPr algn="ctr"/>
            <a:r>
              <a:rPr lang="et-EE" sz="2400" i="1" dirty="0">
                <a:solidFill>
                  <a:srgbClr val="224818"/>
                </a:solidFill>
                <a:latin typeface="Times New Roman" panose="02020603050405020304" pitchFamily="18" charset="0"/>
                <a:cs typeface="Times New Roman" panose="02020603050405020304" pitchFamily="18" charset="0"/>
              </a:rPr>
              <a:t>Kasvusubstraadid võimaldavad:</a:t>
            </a:r>
          </a:p>
          <a:p>
            <a:endParaRPr lang="et-EE" sz="1600" i="1" dirty="0">
              <a:solidFill>
                <a:srgbClr val="224818"/>
              </a:solidFill>
              <a:latin typeface="Times New Roman" panose="02020603050405020304" pitchFamily="18" charset="0"/>
              <a:cs typeface="Times New Roman" panose="02020603050405020304" pitchFamily="18" charset="0"/>
            </a:endParaRPr>
          </a:p>
          <a:p>
            <a:pPr>
              <a:lnSpc>
                <a:spcPct val="150000"/>
              </a:lnSpc>
            </a:pPr>
            <a:r>
              <a:rPr lang="et-EE" sz="1700" dirty="0">
                <a:solidFill>
                  <a:srgbClr val="224818"/>
                </a:solidFill>
                <a:latin typeface="Arial" panose="020B0604020202020204" pitchFamily="34" charset="0"/>
                <a:cs typeface="Arial" panose="020B0604020202020204" pitchFamily="34" charset="0"/>
              </a:rPr>
              <a:t>Tõsta maakasutuse efektiivsust kuni 20 korda</a:t>
            </a:r>
            <a:endParaRPr lang="en-GB" sz="1700" dirty="0">
              <a:solidFill>
                <a:srgbClr val="224818"/>
              </a:solidFill>
              <a:latin typeface="Arial" panose="020B0604020202020204" pitchFamily="34" charset="0"/>
              <a:cs typeface="Arial" panose="020B0604020202020204" pitchFamily="34" charset="0"/>
            </a:endParaRPr>
          </a:p>
          <a:p>
            <a:pPr>
              <a:lnSpc>
                <a:spcPct val="150000"/>
              </a:lnSpc>
            </a:pPr>
            <a:r>
              <a:rPr lang="et-EE" sz="1700" dirty="0">
                <a:solidFill>
                  <a:srgbClr val="224818"/>
                </a:solidFill>
                <a:latin typeface="Arial" panose="020B0604020202020204" pitchFamily="34" charset="0"/>
                <a:cs typeface="Arial" panose="020B0604020202020204" pitchFamily="34" charset="0"/>
              </a:rPr>
              <a:t>Tõsta veekasutuse efektiivsust kuni 80 korda</a:t>
            </a:r>
            <a:endParaRPr lang="en-GB" sz="1700" dirty="0">
              <a:solidFill>
                <a:srgbClr val="224818"/>
              </a:solidFill>
              <a:latin typeface="Arial" panose="020B0604020202020204" pitchFamily="34" charset="0"/>
              <a:cs typeface="Arial" panose="020B0604020202020204" pitchFamily="34" charset="0"/>
            </a:endParaRPr>
          </a:p>
          <a:p>
            <a:pPr>
              <a:lnSpc>
                <a:spcPct val="150000"/>
              </a:lnSpc>
            </a:pPr>
            <a:r>
              <a:rPr lang="et-EE" sz="1700" dirty="0">
                <a:solidFill>
                  <a:srgbClr val="224818"/>
                </a:solidFill>
                <a:latin typeface="Arial" panose="020B0604020202020204" pitchFamily="34" charset="0"/>
                <a:cs typeface="Arial" panose="020B0604020202020204" pitchFamily="34" charset="0"/>
              </a:rPr>
              <a:t>Vähendada transporti</a:t>
            </a:r>
            <a:endParaRPr lang="en-GB" sz="1700" dirty="0">
              <a:solidFill>
                <a:srgbClr val="224818"/>
              </a:solidFill>
              <a:latin typeface="Arial" panose="020B0604020202020204" pitchFamily="34" charset="0"/>
              <a:cs typeface="Arial" panose="020B0604020202020204" pitchFamily="34" charset="0"/>
            </a:endParaRPr>
          </a:p>
          <a:p>
            <a:pPr>
              <a:lnSpc>
                <a:spcPct val="150000"/>
              </a:lnSpc>
            </a:pPr>
            <a:r>
              <a:rPr lang="et-EE" sz="1700" dirty="0">
                <a:solidFill>
                  <a:srgbClr val="224818"/>
                </a:solidFill>
                <a:latin typeface="Arial" panose="020B0604020202020204" pitchFamily="34" charset="0"/>
                <a:cs typeface="Arial" panose="020B0604020202020204" pitchFamily="34" charset="0"/>
              </a:rPr>
              <a:t>Aastaringset tootmist</a:t>
            </a:r>
            <a:endParaRPr lang="en-GB" sz="1700" dirty="0">
              <a:solidFill>
                <a:srgbClr val="224818"/>
              </a:solidFill>
              <a:latin typeface="Arial" panose="020B0604020202020204" pitchFamily="34" charset="0"/>
              <a:cs typeface="Arial" panose="020B0604020202020204" pitchFamily="34" charset="0"/>
            </a:endParaRPr>
          </a:p>
          <a:p>
            <a:pPr>
              <a:lnSpc>
                <a:spcPct val="150000"/>
              </a:lnSpc>
            </a:pPr>
            <a:r>
              <a:rPr lang="et-EE" sz="1700" dirty="0">
                <a:solidFill>
                  <a:srgbClr val="224818"/>
                </a:solidFill>
                <a:latin typeface="Arial" panose="020B0604020202020204" pitchFamily="34" charset="0"/>
                <a:cs typeface="Arial" panose="020B0604020202020204" pitchFamily="34" charset="0"/>
              </a:rPr>
              <a:t>Sõltumatust ilmastikutingimustest</a:t>
            </a:r>
            <a:endParaRPr lang="en-GB" sz="1700" dirty="0">
              <a:solidFill>
                <a:srgbClr val="224818"/>
              </a:solidFill>
              <a:latin typeface="Arial" panose="020B0604020202020204" pitchFamily="34" charset="0"/>
              <a:cs typeface="Arial" panose="020B0604020202020204" pitchFamily="34" charset="0"/>
            </a:endParaRPr>
          </a:p>
          <a:p>
            <a:pPr>
              <a:lnSpc>
                <a:spcPct val="150000"/>
              </a:lnSpc>
            </a:pPr>
            <a:r>
              <a:rPr lang="et-EE" sz="1700" dirty="0">
                <a:solidFill>
                  <a:srgbClr val="224818"/>
                </a:solidFill>
                <a:latin typeface="Arial" panose="020B0604020202020204" pitchFamily="34" charset="0"/>
                <a:cs typeface="Arial" panose="020B0604020202020204" pitchFamily="34" charset="0"/>
              </a:rPr>
              <a:t>Vähendada väetiste keskkonda sattumist</a:t>
            </a:r>
            <a:endParaRPr lang="en-GB" sz="1700" dirty="0">
              <a:solidFill>
                <a:srgbClr val="224818"/>
              </a:solidFill>
              <a:latin typeface="Arial" panose="020B0604020202020204" pitchFamily="34" charset="0"/>
              <a:cs typeface="Arial" panose="020B0604020202020204" pitchFamily="34" charset="0"/>
            </a:endParaRPr>
          </a:p>
          <a:p>
            <a:pPr>
              <a:lnSpc>
                <a:spcPct val="150000"/>
              </a:lnSpc>
            </a:pPr>
            <a:r>
              <a:rPr lang="en-GB" sz="1700" dirty="0">
                <a:solidFill>
                  <a:srgbClr val="224818"/>
                </a:solidFill>
                <a:latin typeface="Arial" panose="020B0604020202020204" pitchFamily="34" charset="0"/>
                <a:cs typeface="Arial" panose="020B0604020202020204" pitchFamily="34" charset="0"/>
              </a:rPr>
              <a:t>P</a:t>
            </a:r>
            <a:r>
              <a:rPr lang="et-EE" sz="1700" dirty="0">
                <a:solidFill>
                  <a:srgbClr val="224818"/>
                </a:solidFill>
                <a:latin typeface="Arial" panose="020B0604020202020204" pitchFamily="34" charset="0"/>
                <a:cs typeface="Arial" panose="020B0604020202020204" pitchFamily="34" charset="0"/>
              </a:rPr>
              <a:t>aremaid töötingimusi</a:t>
            </a:r>
          </a:p>
          <a:p>
            <a:pPr>
              <a:lnSpc>
                <a:spcPct val="150000"/>
              </a:lnSpc>
            </a:pPr>
            <a:r>
              <a:rPr lang="et-EE" sz="1700" dirty="0">
                <a:solidFill>
                  <a:srgbClr val="224818"/>
                </a:solidFill>
                <a:latin typeface="Arial" panose="020B0604020202020204" pitchFamily="34" charset="0"/>
                <a:cs typeface="Arial" panose="020B0604020202020204" pitchFamily="34" charset="0"/>
              </a:rPr>
              <a:t>Automatiseerida ja robotiseerida</a:t>
            </a:r>
          </a:p>
          <a:p>
            <a:pPr>
              <a:lnSpc>
                <a:spcPct val="150000"/>
              </a:lnSpc>
            </a:pPr>
            <a:r>
              <a:rPr lang="et-EE" sz="1700" dirty="0">
                <a:solidFill>
                  <a:srgbClr val="224818"/>
                </a:solidFill>
                <a:latin typeface="Arial" panose="020B0604020202020204" pitchFamily="34" charset="0"/>
                <a:cs typeface="Arial" panose="020B0604020202020204" pitchFamily="34" charset="0"/>
              </a:rPr>
              <a:t>Igal pool kasvatada „kohalikku“ toitu</a:t>
            </a:r>
          </a:p>
        </p:txBody>
      </p:sp>
      <p:graphicFrame>
        <p:nvGraphicFramePr>
          <p:cNvPr id="10" name="Diagramm 9">
            <a:extLst>
              <a:ext uri="{FF2B5EF4-FFF2-40B4-BE49-F238E27FC236}">
                <a16:creationId xmlns:a16="http://schemas.microsoft.com/office/drawing/2014/main" id="{EEEC0D68-5914-BC47-EEFC-F32B59874B66}"/>
              </a:ext>
            </a:extLst>
          </p:cNvPr>
          <p:cNvGraphicFramePr>
            <a:graphicFrameLocks/>
          </p:cNvGraphicFramePr>
          <p:nvPr>
            <p:extLst>
              <p:ext uri="{D42A27DB-BD31-4B8C-83A1-F6EECF244321}">
                <p14:modId xmlns:p14="http://schemas.microsoft.com/office/powerpoint/2010/main" val="3254215140"/>
              </p:ext>
            </p:extLst>
          </p:nvPr>
        </p:nvGraphicFramePr>
        <p:xfrm>
          <a:off x="304802" y="1662381"/>
          <a:ext cx="5258677" cy="463798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CA5179C-B944-39FD-381E-E3B910E2E601}"/>
              </a:ext>
            </a:extLst>
          </p:cNvPr>
          <p:cNvSpPr txBox="1">
            <a:spLocks/>
          </p:cNvSpPr>
          <p:nvPr/>
        </p:nvSpPr>
        <p:spPr>
          <a:xfrm>
            <a:off x="3366986" y="6240873"/>
            <a:ext cx="2297010" cy="461665"/>
          </a:xfrm>
          <a:prstGeom prst="rect">
            <a:avLst/>
          </a:prstGeom>
          <a:noFill/>
        </p:spPr>
        <p:txBody>
          <a:bodyPr wrap="square">
            <a:spAutoFit/>
          </a:bodyPr>
          <a:lstStyle/>
          <a:p>
            <a:endParaRPr lang="et-EE" sz="1200" dirty="0">
              <a:solidFill>
                <a:schemeClr val="bg1"/>
              </a:solidFill>
              <a:cs typeface="Arial" panose="020B0604020202020204" pitchFamily="34" charset="0"/>
            </a:endParaRPr>
          </a:p>
          <a:p>
            <a:pPr algn="r"/>
            <a:r>
              <a:rPr lang="et-EE" sz="1200" dirty="0">
                <a:solidFill>
                  <a:schemeClr val="bg1"/>
                </a:solidFill>
                <a:cs typeface="Arial" panose="020B0604020202020204" pitchFamily="34" charset="0"/>
              </a:rPr>
              <a:t>University of </a:t>
            </a:r>
            <a:r>
              <a:rPr lang="et-EE" sz="1200" dirty="0" err="1">
                <a:solidFill>
                  <a:schemeClr val="bg1"/>
                </a:solidFill>
                <a:cs typeface="Arial" panose="020B0604020202020204" pitchFamily="34" charset="0"/>
              </a:rPr>
              <a:t>Wageningen</a:t>
            </a:r>
            <a:endParaRPr lang="en-GB" sz="1200" dirty="0">
              <a:solidFill>
                <a:schemeClr val="bg1"/>
              </a:solidFill>
            </a:endParaRPr>
          </a:p>
        </p:txBody>
      </p:sp>
    </p:spTree>
    <p:extLst>
      <p:ext uri="{BB962C8B-B14F-4D97-AF65-F5344CB8AC3E}">
        <p14:creationId xmlns:p14="http://schemas.microsoft.com/office/powerpoint/2010/main" val="2077985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D18080BC-2303-E954-43B3-B06CA11219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 y="0"/>
            <a:ext cx="12192002" cy="6858000"/>
          </a:xfrm>
          <a:prstGeom prst="rect">
            <a:avLst/>
          </a:prstGeom>
        </p:spPr>
      </p:pic>
      <p:sp>
        <p:nvSpPr>
          <p:cNvPr id="5" name="Ristkülik 4">
            <a:extLst>
              <a:ext uri="{FF2B5EF4-FFF2-40B4-BE49-F238E27FC236}">
                <a16:creationId xmlns:a16="http://schemas.microsoft.com/office/drawing/2014/main" id="{7F6DC192-691A-C767-63EA-879F007135BE}"/>
              </a:ext>
            </a:extLst>
          </p:cNvPr>
          <p:cNvSpPr/>
          <p:nvPr/>
        </p:nvSpPr>
        <p:spPr>
          <a:xfrm>
            <a:off x="-1" y="6256446"/>
            <a:ext cx="12192000" cy="601554"/>
          </a:xfrm>
          <a:prstGeom prst="rect">
            <a:avLst/>
          </a:prstGeom>
          <a:solidFill>
            <a:schemeClr val="accent6">
              <a:lumMod val="7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istkülik 3">
            <a:extLst>
              <a:ext uri="{FF2B5EF4-FFF2-40B4-BE49-F238E27FC236}">
                <a16:creationId xmlns:a16="http://schemas.microsoft.com/office/drawing/2014/main" id="{4B02CE84-7B00-B9EA-98DB-62DE75B567C7}"/>
              </a:ext>
            </a:extLst>
          </p:cNvPr>
          <p:cNvSpPr/>
          <p:nvPr/>
        </p:nvSpPr>
        <p:spPr>
          <a:xfrm>
            <a:off x="-1" y="708350"/>
            <a:ext cx="12192000" cy="752805"/>
          </a:xfrm>
          <a:prstGeom prst="rect">
            <a:avLst/>
          </a:prstGeom>
          <a:solidFill>
            <a:schemeClr val="accent6">
              <a:lumMod val="7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094" name="Tabel 2093">
            <a:extLst>
              <a:ext uri="{FF2B5EF4-FFF2-40B4-BE49-F238E27FC236}">
                <a16:creationId xmlns:a16="http://schemas.microsoft.com/office/drawing/2014/main" id="{CFBFB7E5-A375-823B-2556-889554A7BB10}"/>
              </a:ext>
            </a:extLst>
          </p:cNvPr>
          <p:cNvGraphicFramePr>
            <a:graphicFrameLocks noGrp="1"/>
          </p:cNvGraphicFramePr>
          <p:nvPr>
            <p:extLst>
              <p:ext uri="{D42A27DB-BD31-4B8C-83A1-F6EECF244321}">
                <p14:modId xmlns:p14="http://schemas.microsoft.com/office/powerpoint/2010/main" val="746533530"/>
              </p:ext>
            </p:extLst>
          </p:nvPr>
        </p:nvGraphicFramePr>
        <p:xfrm>
          <a:off x="1" y="1630399"/>
          <a:ext cx="12191999" cy="4626046"/>
        </p:xfrm>
        <a:graphic>
          <a:graphicData uri="http://schemas.openxmlformats.org/drawingml/2006/table">
            <a:tbl>
              <a:tblPr firstRow="1" bandRow="1">
                <a:tableStyleId>{5C22544A-7EE6-4342-B048-85BDC9FD1C3A}</a:tableStyleId>
              </a:tblPr>
              <a:tblGrid>
                <a:gridCol w="1581149">
                  <a:extLst>
                    <a:ext uri="{9D8B030D-6E8A-4147-A177-3AD203B41FA5}">
                      <a16:colId xmlns:a16="http://schemas.microsoft.com/office/drawing/2014/main" val="3118382828"/>
                    </a:ext>
                  </a:extLst>
                </a:gridCol>
                <a:gridCol w="438150">
                  <a:extLst>
                    <a:ext uri="{9D8B030D-6E8A-4147-A177-3AD203B41FA5}">
                      <a16:colId xmlns:a16="http://schemas.microsoft.com/office/drawing/2014/main" val="1589959197"/>
                    </a:ext>
                  </a:extLst>
                </a:gridCol>
                <a:gridCol w="428625">
                  <a:extLst>
                    <a:ext uri="{9D8B030D-6E8A-4147-A177-3AD203B41FA5}">
                      <a16:colId xmlns:a16="http://schemas.microsoft.com/office/drawing/2014/main" val="3343129849"/>
                    </a:ext>
                  </a:extLst>
                </a:gridCol>
                <a:gridCol w="419100">
                  <a:extLst>
                    <a:ext uri="{9D8B030D-6E8A-4147-A177-3AD203B41FA5}">
                      <a16:colId xmlns:a16="http://schemas.microsoft.com/office/drawing/2014/main" val="3351306849"/>
                    </a:ext>
                  </a:extLst>
                </a:gridCol>
                <a:gridCol w="409575">
                  <a:extLst>
                    <a:ext uri="{9D8B030D-6E8A-4147-A177-3AD203B41FA5}">
                      <a16:colId xmlns:a16="http://schemas.microsoft.com/office/drawing/2014/main" val="2452120276"/>
                    </a:ext>
                  </a:extLst>
                </a:gridCol>
                <a:gridCol w="400050">
                  <a:extLst>
                    <a:ext uri="{9D8B030D-6E8A-4147-A177-3AD203B41FA5}">
                      <a16:colId xmlns:a16="http://schemas.microsoft.com/office/drawing/2014/main" val="2491583321"/>
                    </a:ext>
                  </a:extLst>
                </a:gridCol>
                <a:gridCol w="419100">
                  <a:extLst>
                    <a:ext uri="{9D8B030D-6E8A-4147-A177-3AD203B41FA5}">
                      <a16:colId xmlns:a16="http://schemas.microsoft.com/office/drawing/2014/main" val="1062742598"/>
                    </a:ext>
                  </a:extLst>
                </a:gridCol>
                <a:gridCol w="438150">
                  <a:extLst>
                    <a:ext uri="{9D8B030D-6E8A-4147-A177-3AD203B41FA5}">
                      <a16:colId xmlns:a16="http://schemas.microsoft.com/office/drawing/2014/main" val="4048174047"/>
                    </a:ext>
                  </a:extLst>
                </a:gridCol>
                <a:gridCol w="419100">
                  <a:extLst>
                    <a:ext uri="{9D8B030D-6E8A-4147-A177-3AD203B41FA5}">
                      <a16:colId xmlns:a16="http://schemas.microsoft.com/office/drawing/2014/main" val="1877412484"/>
                    </a:ext>
                  </a:extLst>
                </a:gridCol>
                <a:gridCol w="413861">
                  <a:extLst>
                    <a:ext uri="{9D8B030D-6E8A-4147-A177-3AD203B41FA5}">
                      <a16:colId xmlns:a16="http://schemas.microsoft.com/office/drawing/2014/main" val="739695722"/>
                    </a:ext>
                  </a:extLst>
                </a:gridCol>
                <a:gridCol w="6825139">
                  <a:extLst>
                    <a:ext uri="{9D8B030D-6E8A-4147-A177-3AD203B41FA5}">
                      <a16:colId xmlns:a16="http://schemas.microsoft.com/office/drawing/2014/main" val="3053086475"/>
                    </a:ext>
                  </a:extLst>
                </a:gridCol>
              </a:tblGrid>
              <a:tr h="1116704">
                <a:tc>
                  <a:txBody>
                    <a:bodyPr/>
                    <a:lstStyle/>
                    <a:p>
                      <a:pPr algn="ctr"/>
                      <a:endParaRPr lang="en-GB" dirty="0"/>
                    </a:p>
                  </a:txBody>
                  <a:tcPr anchor="ctr">
                    <a:solidFill>
                      <a:srgbClr val="89C064">
                        <a:alpha val="9294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300" b="0" dirty="0"/>
                        <a:t>Steriilsus /</a:t>
                      </a:r>
                    </a:p>
                    <a:p>
                      <a:pPr marL="0" marR="0" lvl="0" indent="0" algn="ctr" defTabSz="914400" rtl="0" eaLnBrk="1" fontAlgn="auto" latinLnBrk="0" hangingPunct="1">
                        <a:lnSpc>
                          <a:spcPct val="100000"/>
                        </a:lnSpc>
                        <a:spcBef>
                          <a:spcPts val="0"/>
                        </a:spcBef>
                        <a:spcAft>
                          <a:spcPts val="0"/>
                        </a:spcAft>
                        <a:buClrTx/>
                        <a:buSzTx/>
                        <a:buFontTx/>
                        <a:buNone/>
                        <a:tabLst/>
                        <a:defRPr/>
                      </a:pPr>
                      <a:r>
                        <a:rPr lang="et-EE" sz="1300" b="0" dirty="0"/>
                        <a:t>Ohutus*</a:t>
                      </a:r>
                      <a:endParaRPr lang="en-GB" sz="1300" b="0" dirty="0"/>
                    </a:p>
                  </a:txBody>
                  <a:tcPr vert="vert270" anchor="ctr">
                    <a:solidFill>
                      <a:srgbClr val="89C0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300" b="0" dirty="0"/>
                        <a:t>Kohaldatavus</a:t>
                      </a:r>
                      <a:endParaRPr lang="en-GB" sz="1300" b="0" dirty="0"/>
                    </a:p>
                  </a:txBody>
                  <a:tcPr vert="vert270" anchor="ctr">
                    <a:solidFill>
                      <a:srgbClr val="89C0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300" b="0" dirty="0"/>
                        <a:t>Universaalsus</a:t>
                      </a:r>
                      <a:endParaRPr lang="en-GB" sz="1300" b="0" dirty="0"/>
                    </a:p>
                  </a:txBody>
                  <a:tcPr vert="vert270" anchor="ctr">
                    <a:solidFill>
                      <a:srgbClr val="89C064"/>
                    </a:solidFill>
                  </a:tcPr>
                </a:tc>
                <a:tc>
                  <a:txBody>
                    <a:bodyPr/>
                    <a:lstStyle/>
                    <a:p>
                      <a:pPr algn="ctr"/>
                      <a:r>
                        <a:rPr lang="et-EE" sz="1300" b="0" dirty="0"/>
                        <a:t>Toitainete sisaldus</a:t>
                      </a:r>
                      <a:endParaRPr lang="en-GB" sz="1300" b="0" dirty="0"/>
                    </a:p>
                  </a:txBody>
                  <a:tcPr vert="vert270" anchor="ctr">
                    <a:solidFill>
                      <a:srgbClr val="89C0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300" b="0" dirty="0"/>
                        <a:t>Struktuurne stabiilsus</a:t>
                      </a:r>
                      <a:endParaRPr lang="en-GB" sz="1300" b="0" dirty="0"/>
                    </a:p>
                  </a:txBody>
                  <a:tcPr vert="vert270" anchor="ctr">
                    <a:solidFill>
                      <a:srgbClr val="89C0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300" b="0" dirty="0"/>
                        <a:t>Väike mahukaal</a:t>
                      </a:r>
                      <a:endParaRPr lang="en-GB" sz="1300" b="0" dirty="0"/>
                    </a:p>
                  </a:txBody>
                  <a:tcPr vert="vert270" anchor="ctr">
                    <a:solidFill>
                      <a:srgbClr val="89C0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300" b="0" dirty="0"/>
                        <a:t>Veeimavus /</a:t>
                      </a:r>
                    </a:p>
                    <a:p>
                      <a:pPr marL="0" marR="0" lvl="0" indent="0" algn="ctr" defTabSz="914400" rtl="0" eaLnBrk="1" fontAlgn="auto" latinLnBrk="0" hangingPunct="1">
                        <a:lnSpc>
                          <a:spcPct val="100000"/>
                        </a:lnSpc>
                        <a:spcBef>
                          <a:spcPts val="0"/>
                        </a:spcBef>
                        <a:spcAft>
                          <a:spcPts val="0"/>
                        </a:spcAft>
                        <a:buClrTx/>
                        <a:buSzTx/>
                        <a:buFontTx/>
                        <a:buNone/>
                        <a:tabLst/>
                        <a:defRPr/>
                      </a:pPr>
                      <a:r>
                        <a:rPr lang="et-EE" sz="1300" b="0" dirty="0"/>
                        <a:t>-mahutavus</a:t>
                      </a:r>
                      <a:endParaRPr lang="en-GB" sz="1300" b="0" dirty="0"/>
                    </a:p>
                  </a:txBody>
                  <a:tcPr vert="vert270" anchor="ctr">
                    <a:solidFill>
                      <a:srgbClr val="89C0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300" b="0" dirty="0"/>
                        <a:t>Õhulisus</a:t>
                      </a:r>
                      <a:endParaRPr lang="en-GB" sz="1300" b="0" dirty="0"/>
                    </a:p>
                  </a:txBody>
                  <a:tcPr vert="vert270" anchor="ctr">
                    <a:solidFill>
                      <a:srgbClr val="89C0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300" b="0" dirty="0"/>
                        <a:t>Kättesaadavus</a:t>
                      </a:r>
                      <a:endParaRPr lang="en-GB" sz="1300" b="0" dirty="0"/>
                    </a:p>
                  </a:txBody>
                  <a:tcPr vert="vert270" anchor="ctr">
                    <a:solidFill>
                      <a:srgbClr val="89C064"/>
                    </a:solidFill>
                  </a:tcPr>
                </a:tc>
                <a:tc>
                  <a:txBody>
                    <a:bodyPr/>
                    <a:lstStyle/>
                    <a:p>
                      <a:pPr algn="ctr"/>
                      <a:r>
                        <a:rPr lang="et-EE" b="0" dirty="0"/>
                        <a:t>Puudused</a:t>
                      </a:r>
                      <a:endParaRPr lang="en-GB" b="0" dirty="0"/>
                    </a:p>
                  </a:txBody>
                  <a:tcPr anchor="ctr">
                    <a:solidFill>
                      <a:srgbClr val="89C064"/>
                    </a:solidFill>
                  </a:tcPr>
                </a:tc>
                <a:extLst>
                  <a:ext uri="{0D108BD9-81ED-4DB2-BD59-A6C34878D82A}">
                    <a16:rowId xmlns:a16="http://schemas.microsoft.com/office/drawing/2014/main" val="2851443955"/>
                  </a:ext>
                </a:extLst>
              </a:tr>
              <a:tr h="504705">
                <a:tc>
                  <a:txBody>
                    <a:bodyPr/>
                    <a:lstStyle/>
                    <a:p>
                      <a:pPr algn="ctr"/>
                      <a:r>
                        <a:rPr lang="et-EE" sz="1400" dirty="0"/>
                        <a:t>Turvas</a:t>
                      </a:r>
                      <a:endParaRPr lang="en-GB" sz="1400"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l"/>
                      <a:r>
                        <a:rPr lang="et-EE" sz="1300" dirty="0"/>
                        <a:t>Kõige universaalsem ja efektiivsem substraadi koostisosa, mistõttu häired varustuskindluses oleks seotud oluliste riskidega.  </a:t>
                      </a:r>
                    </a:p>
                  </a:txBody>
                  <a:tcPr anchor="ctr">
                    <a:solidFill>
                      <a:schemeClr val="accent6">
                        <a:lumMod val="20000"/>
                        <a:lumOff val="80000"/>
                        <a:alpha val="93000"/>
                      </a:schemeClr>
                    </a:solidFill>
                  </a:tcPr>
                </a:tc>
                <a:extLst>
                  <a:ext uri="{0D108BD9-81ED-4DB2-BD59-A6C34878D82A}">
                    <a16:rowId xmlns:a16="http://schemas.microsoft.com/office/drawing/2014/main" val="557426497"/>
                  </a:ext>
                </a:extLst>
              </a:tr>
              <a:tr h="509047">
                <a:tc>
                  <a:txBody>
                    <a:bodyPr/>
                    <a:lstStyle/>
                    <a:p>
                      <a:pPr algn="ctr"/>
                      <a:r>
                        <a:rPr lang="et-EE" sz="1400" dirty="0"/>
                        <a:t>Kookoskiud</a:t>
                      </a:r>
                      <a:endParaRPr lang="en-GB" sz="1400" dirty="0"/>
                    </a:p>
                  </a:txBody>
                  <a:tcPr anchor="ctr">
                    <a:solidFill>
                      <a:schemeClr val="accent3">
                        <a:lumMod val="20000"/>
                        <a:lumOff val="80000"/>
                        <a:alpha val="93000"/>
                      </a:schemeClr>
                    </a:solidFill>
                  </a:tcPr>
                </a:tc>
                <a:tc>
                  <a:txBody>
                    <a:bodyPr/>
                    <a:lstStyle/>
                    <a:p>
                      <a:pPr algn="ctr"/>
                      <a:endParaRPr lang="en-GB" dirty="0"/>
                    </a:p>
                  </a:txBody>
                  <a:tcPr anchor="ctr">
                    <a:solidFill>
                      <a:schemeClr val="accent3">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3">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3">
                        <a:lumMod val="20000"/>
                        <a:lumOff val="80000"/>
                        <a:alpha val="93000"/>
                      </a:schemeClr>
                    </a:solidFill>
                  </a:tcPr>
                </a:tc>
                <a:tc>
                  <a:txBody>
                    <a:bodyPr/>
                    <a:lstStyle/>
                    <a:p>
                      <a:pPr algn="ctr"/>
                      <a:endParaRPr lang="en-GB" dirty="0"/>
                    </a:p>
                  </a:txBody>
                  <a:tcPr anchor="ctr">
                    <a:solidFill>
                      <a:schemeClr val="accent3">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3">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3">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3">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3">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3">
                        <a:lumMod val="20000"/>
                        <a:lumOff val="80000"/>
                        <a:alpha val="93000"/>
                      </a:schemeClr>
                    </a:solidFill>
                  </a:tcPr>
                </a:tc>
                <a:tc>
                  <a:txBody>
                    <a:bodyPr/>
                    <a:lstStyle/>
                    <a:p>
                      <a:pPr algn="l"/>
                      <a:r>
                        <a:rPr lang="et-EE" sz="1300" dirty="0"/>
                        <a:t>Kättesaadavus on kõikuv. Suureneb konkureerivate sektorite nõudlus. Tootmisel on suur keskkonnamõju, suur vee tarve, halb töökeskkond, lapstööjõu kasutamise risk.</a:t>
                      </a:r>
                      <a:endParaRPr lang="en-GB" sz="1300" dirty="0"/>
                    </a:p>
                  </a:txBody>
                  <a:tcPr anchor="ctr">
                    <a:solidFill>
                      <a:schemeClr val="accent3">
                        <a:lumMod val="20000"/>
                        <a:lumOff val="80000"/>
                        <a:alpha val="93000"/>
                      </a:schemeClr>
                    </a:solidFill>
                  </a:tcPr>
                </a:tc>
                <a:extLst>
                  <a:ext uri="{0D108BD9-81ED-4DB2-BD59-A6C34878D82A}">
                    <a16:rowId xmlns:a16="http://schemas.microsoft.com/office/drawing/2014/main" val="3732935406"/>
                  </a:ext>
                </a:extLst>
              </a:tr>
              <a:tr h="480767">
                <a:tc>
                  <a:txBody>
                    <a:bodyPr/>
                    <a:lstStyle/>
                    <a:p>
                      <a:pPr algn="ctr"/>
                      <a:r>
                        <a:rPr lang="et-EE" sz="1400" dirty="0"/>
                        <a:t>Puidukiud</a:t>
                      </a:r>
                      <a:endParaRPr lang="en-GB" sz="1400"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l"/>
                      <a:r>
                        <a:rPr lang="et-EE" sz="1300" dirty="0"/>
                        <a:t>Ei saa kasutada rohkem kui 20% koostisest. Turg ei soovi puidukiul baseeruvaid tooteid. </a:t>
                      </a:r>
                      <a:r>
                        <a:rPr lang="et-EE" sz="1300" dirty="0" err="1"/>
                        <a:t>Nematoodide</a:t>
                      </a:r>
                      <a:r>
                        <a:rPr lang="et-EE" sz="1300" dirty="0"/>
                        <a:t> (ümarusside) risk.</a:t>
                      </a:r>
                      <a:endParaRPr lang="en-GB" sz="1300" dirty="0"/>
                    </a:p>
                  </a:txBody>
                  <a:tcPr anchor="ctr">
                    <a:solidFill>
                      <a:schemeClr val="accent6">
                        <a:lumMod val="20000"/>
                        <a:lumOff val="80000"/>
                        <a:alpha val="93000"/>
                      </a:schemeClr>
                    </a:solidFill>
                  </a:tcPr>
                </a:tc>
                <a:extLst>
                  <a:ext uri="{0D108BD9-81ED-4DB2-BD59-A6C34878D82A}">
                    <a16:rowId xmlns:a16="http://schemas.microsoft.com/office/drawing/2014/main" val="3684888755"/>
                  </a:ext>
                </a:extLst>
              </a:tr>
              <a:tr h="539842">
                <a:tc>
                  <a:txBody>
                    <a:bodyPr/>
                    <a:lstStyle/>
                    <a:p>
                      <a:pPr algn="ctr"/>
                      <a:r>
                        <a:rPr lang="et-EE" sz="1400" dirty="0"/>
                        <a:t>Kompost</a:t>
                      </a:r>
                      <a:endParaRPr lang="en-GB" sz="1400" dirty="0"/>
                    </a:p>
                  </a:txBody>
                  <a:tcPr anchor="ctr">
                    <a:solidFill>
                      <a:schemeClr val="accent3">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3">
                        <a:lumMod val="20000"/>
                        <a:lumOff val="80000"/>
                        <a:alpha val="93000"/>
                      </a:schemeClr>
                    </a:solidFill>
                  </a:tcPr>
                </a:tc>
                <a:tc>
                  <a:txBody>
                    <a:bodyPr/>
                    <a:lstStyle/>
                    <a:p>
                      <a:pPr algn="ctr"/>
                      <a:endParaRPr lang="en-GB" dirty="0"/>
                    </a:p>
                  </a:txBody>
                  <a:tcPr anchor="ctr">
                    <a:solidFill>
                      <a:schemeClr val="accent3">
                        <a:lumMod val="20000"/>
                        <a:lumOff val="80000"/>
                        <a:alpha val="93000"/>
                      </a:schemeClr>
                    </a:solidFill>
                  </a:tcPr>
                </a:tc>
                <a:tc>
                  <a:txBody>
                    <a:bodyPr/>
                    <a:lstStyle/>
                    <a:p>
                      <a:pPr algn="ctr"/>
                      <a:endParaRPr lang="en-GB" dirty="0"/>
                    </a:p>
                  </a:txBody>
                  <a:tcPr anchor="ctr">
                    <a:solidFill>
                      <a:schemeClr val="accent3">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3">
                        <a:lumMod val="20000"/>
                        <a:lumOff val="80000"/>
                        <a:alpha val="93000"/>
                      </a:schemeClr>
                    </a:solidFill>
                  </a:tcPr>
                </a:tc>
                <a:tc>
                  <a:txBody>
                    <a:bodyPr/>
                    <a:lstStyle/>
                    <a:p>
                      <a:pPr algn="ctr"/>
                      <a:endParaRPr lang="en-GB" dirty="0"/>
                    </a:p>
                  </a:txBody>
                  <a:tcPr anchor="ctr">
                    <a:solidFill>
                      <a:schemeClr val="accent3">
                        <a:lumMod val="20000"/>
                        <a:lumOff val="80000"/>
                        <a:alpha val="93000"/>
                      </a:schemeClr>
                    </a:solidFill>
                  </a:tcPr>
                </a:tc>
                <a:tc>
                  <a:txBody>
                    <a:bodyPr/>
                    <a:lstStyle/>
                    <a:p>
                      <a:pPr algn="ctr"/>
                      <a:endParaRPr lang="en-GB" dirty="0"/>
                    </a:p>
                  </a:txBody>
                  <a:tcPr anchor="ctr">
                    <a:solidFill>
                      <a:schemeClr val="accent3">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3">
                        <a:lumMod val="20000"/>
                        <a:lumOff val="80000"/>
                        <a:alpha val="93000"/>
                      </a:schemeClr>
                    </a:solidFill>
                  </a:tcPr>
                </a:tc>
                <a:tc>
                  <a:txBody>
                    <a:bodyPr/>
                    <a:lstStyle/>
                    <a:p>
                      <a:pPr algn="ctr"/>
                      <a:endParaRPr lang="en-GB" dirty="0"/>
                    </a:p>
                  </a:txBody>
                  <a:tcPr anchor="ctr">
                    <a:solidFill>
                      <a:schemeClr val="accent3">
                        <a:lumMod val="20000"/>
                        <a:lumOff val="80000"/>
                        <a:alpha val="93000"/>
                      </a:schemeClr>
                    </a:solidFill>
                  </a:tcPr>
                </a:tc>
                <a:tc>
                  <a:txBody>
                    <a:bodyPr/>
                    <a:lstStyle/>
                    <a:p>
                      <a:pPr algn="ctr"/>
                      <a:endParaRPr lang="en-GB" dirty="0"/>
                    </a:p>
                  </a:txBody>
                  <a:tcPr anchor="ctr">
                    <a:solidFill>
                      <a:schemeClr val="accent3">
                        <a:lumMod val="20000"/>
                        <a:lumOff val="80000"/>
                        <a:alpha val="93000"/>
                      </a:schemeClr>
                    </a:solidFill>
                  </a:tcPr>
                </a:tc>
                <a:tc>
                  <a:txBody>
                    <a:bodyPr/>
                    <a:lstStyle/>
                    <a:p>
                      <a:pPr algn="l"/>
                      <a:r>
                        <a:rPr lang="et-EE" sz="1300" dirty="0"/>
                        <a:t>Väga piiratud kättesaadavus, pidev puudus toorainest. Varieeruva kvaliteediga. Suureneb kastmisvee vajadus, esineb bakteriaalne oht. On peamiseks mikroplasti kandjaks muldadesse.  </a:t>
                      </a:r>
                      <a:endParaRPr lang="en-GB" sz="1300" dirty="0"/>
                    </a:p>
                  </a:txBody>
                  <a:tcPr anchor="ctr">
                    <a:solidFill>
                      <a:schemeClr val="accent3">
                        <a:lumMod val="20000"/>
                        <a:lumOff val="80000"/>
                        <a:alpha val="93000"/>
                      </a:schemeClr>
                    </a:solidFill>
                  </a:tcPr>
                </a:tc>
                <a:extLst>
                  <a:ext uri="{0D108BD9-81ED-4DB2-BD59-A6C34878D82A}">
                    <a16:rowId xmlns:a16="http://schemas.microsoft.com/office/drawing/2014/main" val="355230004"/>
                  </a:ext>
                </a:extLst>
              </a:tr>
              <a:tr h="480767">
                <a:tc>
                  <a:txBody>
                    <a:bodyPr/>
                    <a:lstStyle/>
                    <a:p>
                      <a:pPr algn="ctr"/>
                      <a:r>
                        <a:rPr lang="et-EE" sz="1400" dirty="0"/>
                        <a:t>Puukoor</a:t>
                      </a:r>
                      <a:endParaRPr lang="en-GB" sz="1400"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l"/>
                      <a:r>
                        <a:rPr lang="et-EE" sz="1300" dirty="0"/>
                        <a:t>Saetööstuse kõrvaltoode. Limiteeritud kättesaadavus, sobib üksnes spetsiifiline puukoor. Konkurents energeetikaga. </a:t>
                      </a:r>
                      <a:r>
                        <a:rPr lang="et-EE" sz="1300" dirty="0" err="1"/>
                        <a:t>Nematoodide</a:t>
                      </a:r>
                      <a:r>
                        <a:rPr lang="et-EE" sz="1300" dirty="0"/>
                        <a:t> risk.</a:t>
                      </a:r>
                      <a:endParaRPr lang="en-GB" sz="1300" dirty="0"/>
                    </a:p>
                  </a:txBody>
                  <a:tcPr anchor="ctr">
                    <a:solidFill>
                      <a:schemeClr val="accent6">
                        <a:lumMod val="20000"/>
                        <a:lumOff val="80000"/>
                        <a:alpha val="93000"/>
                      </a:schemeClr>
                    </a:solidFill>
                  </a:tcPr>
                </a:tc>
                <a:extLst>
                  <a:ext uri="{0D108BD9-81ED-4DB2-BD59-A6C34878D82A}">
                    <a16:rowId xmlns:a16="http://schemas.microsoft.com/office/drawing/2014/main" val="3563691958"/>
                  </a:ext>
                </a:extLst>
              </a:tr>
              <a:tr h="492708">
                <a:tc>
                  <a:txBody>
                    <a:bodyPr/>
                    <a:lstStyle/>
                    <a:p>
                      <a:pPr algn="ctr"/>
                      <a:r>
                        <a:rPr lang="et-EE" sz="1400" dirty="0" err="1"/>
                        <a:t>Sphagnum</a:t>
                      </a:r>
                      <a:endParaRPr lang="en-GB" sz="1400" dirty="0"/>
                    </a:p>
                  </a:txBody>
                  <a:tcPr anchor="ctr">
                    <a:solidFill>
                      <a:schemeClr val="accent3">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3">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3">
                        <a:lumMod val="20000"/>
                        <a:lumOff val="80000"/>
                        <a:alpha val="93000"/>
                      </a:schemeClr>
                    </a:solidFill>
                  </a:tcPr>
                </a:tc>
                <a:tc>
                  <a:txBody>
                    <a:bodyPr/>
                    <a:lstStyle/>
                    <a:p>
                      <a:pPr algn="ctr"/>
                      <a:endParaRPr lang="en-GB" dirty="0"/>
                    </a:p>
                  </a:txBody>
                  <a:tcPr anchor="ctr">
                    <a:solidFill>
                      <a:schemeClr val="accent3">
                        <a:lumMod val="20000"/>
                        <a:lumOff val="80000"/>
                        <a:alpha val="93000"/>
                      </a:schemeClr>
                    </a:solidFill>
                  </a:tcPr>
                </a:tc>
                <a:tc>
                  <a:txBody>
                    <a:bodyPr/>
                    <a:lstStyle/>
                    <a:p>
                      <a:pPr algn="ctr"/>
                      <a:endParaRPr lang="en-GB" dirty="0"/>
                    </a:p>
                  </a:txBody>
                  <a:tcPr anchor="ctr">
                    <a:solidFill>
                      <a:schemeClr val="accent3">
                        <a:lumMod val="20000"/>
                        <a:lumOff val="80000"/>
                        <a:alpha val="93000"/>
                      </a:schemeClr>
                    </a:solidFill>
                  </a:tcPr>
                </a:tc>
                <a:tc>
                  <a:txBody>
                    <a:bodyPr/>
                    <a:lstStyle/>
                    <a:p>
                      <a:pPr algn="ctr"/>
                      <a:endParaRPr lang="en-GB" dirty="0"/>
                    </a:p>
                  </a:txBody>
                  <a:tcPr anchor="ctr">
                    <a:solidFill>
                      <a:schemeClr val="accent3">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3">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3">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3">
                        <a:lumMod val="20000"/>
                        <a:lumOff val="80000"/>
                        <a:alpha val="93000"/>
                      </a:schemeClr>
                    </a:solidFill>
                  </a:tcPr>
                </a:tc>
                <a:tc>
                  <a:txBody>
                    <a:bodyPr/>
                    <a:lstStyle/>
                    <a:p>
                      <a:pPr algn="ctr"/>
                      <a:endParaRPr lang="en-GB" dirty="0"/>
                    </a:p>
                  </a:txBody>
                  <a:tcPr anchor="ctr">
                    <a:solidFill>
                      <a:schemeClr val="accent3">
                        <a:lumMod val="20000"/>
                        <a:lumOff val="80000"/>
                        <a:alpha val="93000"/>
                      </a:schemeClr>
                    </a:solidFill>
                  </a:tcPr>
                </a:tc>
                <a:tc>
                  <a:txBody>
                    <a:bodyPr/>
                    <a:lstStyle/>
                    <a:p>
                      <a:pPr algn="l"/>
                      <a:r>
                        <a:rPr lang="et-EE" sz="1300" dirty="0"/>
                        <a:t>Väga piiratud </a:t>
                      </a:r>
                      <a:r>
                        <a:rPr lang="et-EE" sz="1300" dirty="0" err="1"/>
                        <a:t>saadavusega</a:t>
                      </a:r>
                      <a:r>
                        <a:rPr lang="et-EE" sz="1300" dirty="0"/>
                        <a:t>. Hind ei ole konkurentsivõimeline. Seni puudub tehnoloogia ja võimalused vajalikus mahus tootmiseks. </a:t>
                      </a:r>
                      <a:endParaRPr lang="en-GB" sz="1300" dirty="0"/>
                    </a:p>
                  </a:txBody>
                  <a:tcPr anchor="ctr">
                    <a:solidFill>
                      <a:schemeClr val="accent3">
                        <a:lumMod val="20000"/>
                        <a:lumOff val="80000"/>
                        <a:alpha val="93000"/>
                      </a:schemeClr>
                    </a:solidFill>
                  </a:tcPr>
                </a:tc>
                <a:extLst>
                  <a:ext uri="{0D108BD9-81ED-4DB2-BD59-A6C34878D82A}">
                    <a16:rowId xmlns:a16="http://schemas.microsoft.com/office/drawing/2014/main" val="3472466025"/>
                  </a:ext>
                </a:extLst>
              </a:tr>
              <a:tr h="447612">
                <a:tc>
                  <a:txBody>
                    <a:bodyPr/>
                    <a:lstStyle/>
                    <a:p>
                      <a:pPr algn="ctr"/>
                      <a:r>
                        <a:rPr lang="et-EE" sz="1400" dirty="0"/>
                        <a:t>Kivivill</a:t>
                      </a:r>
                      <a:endParaRPr lang="en-GB" sz="1400"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ct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ctr"/>
                      <a:r>
                        <a:rPr lang="en-GB" dirty="0">
                          <a:sym typeface="Wingdings 2" panose="05020102010507070707" pitchFamily="18" charset="2"/>
                        </a:rPr>
                        <a:t></a:t>
                      </a:r>
                      <a:endParaRPr lang="en-GB" dirty="0"/>
                    </a:p>
                  </a:txBody>
                  <a:tcPr anchor="ctr">
                    <a:solidFill>
                      <a:schemeClr val="accent6">
                        <a:lumMod val="20000"/>
                        <a:lumOff val="80000"/>
                        <a:alpha val="93000"/>
                      </a:schemeClr>
                    </a:solidFill>
                  </a:tcPr>
                </a:tc>
                <a:tc>
                  <a:txBody>
                    <a:bodyPr/>
                    <a:lstStyle/>
                    <a:p>
                      <a:pPr algn="l"/>
                      <a:r>
                        <a:rPr lang="et-EE" sz="1300" dirty="0"/>
                        <a:t>Tootmiseks on vaja igakordselt kasutada fossiilseid kütuseid. </a:t>
                      </a:r>
                    </a:p>
                    <a:p>
                      <a:pPr algn="l"/>
                      <a:r>
                        <a:rPr lang="et-EE" sz="1300" dirty="0"/>
                        <a:t>Võimalikud probleemid taaskasutusega.</a:t>
                      </a:r>
                      <a:endParaRPr lang="en-GB" sz="1300" dirty="0"/>
                    </a:p>
                  </a:txBody>
                  <a:tcPr anchor="ctr">
                    <a:solidFill>
                      <a:schemeClr val="accent6">
                        <a:lumMod val="20000"/>
                        <a:lumOff val="80000"/>
                        <a:alpha val="93000"/>
                      </a:schemeClr>
                    </a:solidFill>
                  </a:tcPr>
                </a:tc>
                <a:extLst>
                  <a:ext uri="{0D108BD9-81ED-4DB2-BD59-A6C34878D82A}">
                    <a16:rowId xmlns:a16="http://schemas.microsoft.com/office/drawing/2014/main" val="1947323681"/>
                  </a:ext>
                </a:extLst>
              </a:tr>
            </a:tbl>
          </a:graphicData>
        </a:graphic>
      </p:graphicFrame>
      <p:sp>
        <p:nvSpPr>
          <p:cNvPr id="2" name="TextBox 1">
            <a:extLst>
              <a:ext uri="{FF2B5EF4-FFF2-40B4-BE49-F238E27FC236}">
                <a16:creationId xmlns:a16="http://schemas.microsoft.com/office/drawing/2014/main" id="{4D57D59D-1039-9435-A282-978697056650}"/>
              </a:ext>
            </a:extLst>
          </p:cNvPr>
          <p:cNvSpPr txBox="1"/>
          <p:nvPr/>
        </p:nvSpPr>
        <p:spPr>
          <a:xfrm>
            <a:off x="-2" y="6403259"/>
            <a:ext cx="6251453" cy="338554"/>
          </a:xfrm>
          <a:prstGeom prst="rect">
            <a:avLst/>
          </a:prstGeom>
          <a:noFill/>
        </p:spPr>
        <p:txBody>
          <a:bodyPr wrap="square">
            <a:spAutoFit/>
          </a:bodyPr>
          <a:lstStyle/>
          <a:p>
            <a:pPr algn="ctr"/>
            <a:r>
              <a:rPr lang="et-EE" sz="1600" i="1" dirty="0">
                <a:solidFill>
                  <a:schemeClr val="bg1"/>
                </a:solidFill>
                <a:latin typeface="Times New Roman" panose="02020603050405020304" pitchFamily="18" charset="0"/>
                <a:cs typeface="Times New Roman" panose="02020603050405020304" pitchFamily="18" charset="0"/>
              </a:rPr>
              <a:t>* Toitu mida ei kuumutata, saab kasvata üksnes steriilsel substraadil.</a:t>
            </a:r>
            <a:endParaRPr lang="en-GB" sz="1600" dirty="0">
              <a:solidFill>
                <a:schemeClr val="bg1"/>
              </a:solidFill>
            </a:endParaRPr>
          </a:p>
        </p:txBody>
      </p:sp>
      <p:sp>
        <p:nvSpPr>
          <p:cNvPr id="3" name="TextBox 2">
            <a:extLst>
              <a:ext uri="{FF2B5EF4-FFF2-40B4-BE49-F238E27FC236}">
                <a16:creationId xmlns:a16="http://schemas.microsoft.com/office/drawing/2014/main" id="{E8C1B3F5-0A65-A6BD-2A26-EFCA8FA6E499}"/>
              </a:ext>
            </a:extLst>
          </p:cNvPr>
          <p:cNvSpPr txBox="1"/>
          <p:nvPr/>
        </p:nvSpPr>
        <p:spPr>
          <a:xfrm>
            <a:off x="3844034" y="805334"/>
            <a:ext cx="8128012" cy="523220"/>
          </a:xfrm>
          <a:prstGeom prst="rect">
            <a:avLst/>
          </a:prstGeom>
          <a:noFill/>
        </p:spPr>
        <p:txBody>
          <a:bodyPr wrap="square">
            <a:spAutoFit/>
          </a:bodyPr>
          <a:lstStyle/>
          <a:p>
            <a:pPr algn="ctr"/>
            <a:r>
              <a:rPr lang="et-EE" sz="2800" i="1" dirty="0">
                <a:solidFill>
                  <a:schemeClr val="bg1"/>
                </a:solidFill>
                <a:latin typeface="Times New Roman" panose="02020603050405020304" pitchFamily="18" charset="0"/>
                <a:cs typeface="Times New Roman" panose="02020603050405020304" pitchFamily="18" charset="0"/>
              </a:rPr>
              <a:t>Kasvusubstraatide tootmine – kõiki koostisosi on vaja!</a:t>
            </a:r>
            <a:endParaRPr lang="en-GB" sz="2800" dirty="0">
              <a:solidFill>
                <a:schemeClr val="bg1"/>
              </a:solidFill>
            </a:endParaRPr>
          </a:p>
        </p:txBody>
      </p:sp>
    </p:spTree>
    <p:extLst>
      <p:ext uri="{BB962C8B-B14F-4D97-AF65-F5344CB8AC3E}">
        <p14:creationId xmlns:p14="http://schemas.microsoft.com/office/powerpoint/2010/main" val="2923602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1ADD1C50-710D-E164-4ABB-47A2004C1EF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istkülik 4">
            <a:extLst>
              <a:ext uri="{FF2B5EF4-FFF2-40B4-BE49-F238E27FC236}">
                <a16:creationId xmlns:a16="http://schemas.microsoft.com/office/drawing/2014/main" id="{ADCA936A-D050-754D-78E7-95B63CDE1992}"/>
              </a:ext>
            </a:extLst>
          </p:cNvPr>
          <p:cNvSpPr/>
          <p:nvPr/>
        </p:nvSpPr>
        <p:spPr>
          <a:xfrm>
            <a:off x="0" y="2462343"/>
            <a:ext cx="12192000" cy="4071710"/>
          </a:xfrm>
          <a:prstGeom prst="rect">
            <a:avLst/>
          </a:prstGeom>
          <a:solidFill>
            <a:srgbClr val="3F3935">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F4F5FB12-8C5D-4117-5E92-6A5283ACC176}"/>
              </a:ext>
            </a:extLst>
          </p:cNvPr>
          <p:cNvSpPr txBox="1"/>
          <p:nvPr/>
        </p:nvSpPr>
        <p:spPr>
          <a:xfrm>
            <a:off x="396544" y="2643900"/>
            <a:ext cx="5637193" cy="4231928"/>
          </a:xfrm>
          <a:prstGeom prst="rect">
            <a:avLst/>
          </a:prstGeom>
          <a:noFill/>
        </p:spPr>
        <p:txBody>
          <a:bodyPr wrap="square">
            <a:spAutoFit/>
          </a:bodyPr>
          <a:lstStyle/>
          <a:p>
            <a:endParaRPr lang="et-EE" sz="1100" i="1" dirty="0">
              <a:solidFill>
                <a:schemeClr val="bg1"/>
              </a:solidFill>
              <a:latin typeface="Times New Roman" panose="02020603050405020304" pitchFamily="18" charset="0"/>
              <a:cs typeface="Times New Roman" panose="02020603050405020304" pitchFamily="18" charset="0"/>
            </a:endParaRPr>
          </a:p>
          <a:p>
            <a:r>
              <a:rPr lang="et-EE" sz="2400" b="1" i="1" dirty="0">
                <a:solidFill>
                  <a:schemeClr val="bg1"/>
                </a:solidFill>
                <a:latin typeface="Times New Roman" panose="02020603050405020304" pitchFamily="18" charset="0"/>
                <a:cs typeface="Times New Roman" panose="02020603050405020304" pitchFamily="18" charset="0"/>
              </a:rPr>
              <a:t>Kliimaneutraalsus on ühine eesmärk, </a:t>
            </a:r>
          </a:p>
          <a:p>
            <a:r>
              <a:rPr lang="et-EE" sz="2400" b="1" i="1" dirty="0">
                <a:solidFill>
                  <a:schemeClr val="bg1"/>
                </a:solidFill>
                <a:latin typeface="Times New Roman" panose="02020603050405020304" pitchFamily="18" charset="0"/>
                <a:cs typeface="Times New Roman" panose="02020603050405020304" pitchFamily="18" charset="0"/>
              </a:rPr>
              <a:t>mitte põhjus vastandumiseks</a:t>
            </a:r>
            <a:endParaRPr lang="et-EE" sz="2000" i="1" dirty="0">
              <a:solidFill>
                <a:schemeClr val="bg1"/>
              </a:solidFill>
              <a:latin typeface="Times New Roman" panose="02020603050405020304" pitchFamily="18" charset="0"/>
              <a:cs typeface="Times New Roman" panose="02020603050405020304" pitchFamily="18" charset="0"/>
            </a:endParaRPr>
          </a:p>
          <a:p>
            <a:endParaRPr lang="et-EE" sz="2400" i="1" dirty="0">
              <a:solidFill>
                <a:schemeClr val="bg1"/>
              </a:solidFill>
              <a:latin typeface="Times New Roman" panose="02020603050405020304" pitchFamily="18" charset="0"/>
              <a:cs typeface="Times New Roman" panose="02020603050405020304" pitchFamily="18" charset="0"/>
            </a:endParaRPr>
          </a:p>
          <a:p>
            <a:r>
              <a:rPr lang="et-EE" sz="2000" b="1" dirty="0">
                <a:solidFill>
                  <a:schemeClr val="bg1"/>
                </a:solidFill>
                <a:latin typeface="Times New Roman" panose="02020603050405020304" pitchFamily="18" charset="0"/>
                <a:cs typeface="Times New Roman" panose="02020603050405020304" pitchFamily="18" charset="0"/>
              </a:rPr>
              <a:t>Turbasektori kliimaneutraalsuse teekaart:</a:t>
            </a:r>
          </a:p>
          <a:p>
            <a:endParaRPr lang="et-EE" sz="1400" i="1" dirty="0">
              <a:solidFill>
                <a:schemeClr val="bg1"/>
              </a:solidFill>
              <a:latin typeface="Times New Roman" panose="02020603050405020304" pitchFamily="18" charset="0"/>
              <a:cs typeface="Times New Roman" panose="02020603050405020304" pitchFamily="18" charset="0"/>
            </a:endParaRPr>
          </a:p>
          <a:p>
            <a:r>
              <a:rPr lang="et-EE" sz="1600" i="1" dirty="0">
                <a:solidFill>
                  <a:schemeClr val="bg1"/>
                </a:solidFill>
                <a:latin typeface="Times New Roman" panose="02020603050405020304" pitchFamily="18" charset="0"/>
                <a:cs typeface="Times New Roman" panose="02020603050405020304" pitchFamily="18" charset="0"/>
              </a:rPr>
              <a:t>- võtame kasutusele turba täpse süsiniku sisalduse</a:t>
            </a:r>
          </a:p>
          <a:p>
            <a:r>
              <a:rPr lang="et-EE" sz="1600" i="1" dirty="0">
                <a:solidFill>
                  <a:schemeClr val="bg1"/>
                </a:solidFill>
                <a:latin typeface="Times New Roman" panose="02020603050405020304" pitchFamily="18" charset="0"/>
                <a:cs typeface="Times New Roman" panose="02020603050405020304" pitchFamily="18" charset="0"/>
              </a:rPr>
              <a:t>- töötame välja Eesti oludele vastavad eriheitetegurid</a:t>
            </a:r>
          </a:p>
          <a:p>
            <a:r>
              <a:rPr lang="et-EE" sz="1600" i="1" dirty="0">
                <a:solidFill>
                  <a:schemeClr val="bg1"/>
                </a:solidFill>
                <a:latin typeface="Times New Roman" panose="02020603050405020304" pitchFamily="18" charset="0"/>
                <a:cs typeface="Times New Roman" panose="02020603050405020304" pitchFamily="18" charset="0"/>
              </a:rPr>
              <a:t>- arvestame turba süsiniku tegelikku ringlust looduses</a:t>
            </a:r>
          </a:p>
          <a:p>
            <a:r>
              <a:rPr lang="et-EE" sz="1600" i="1" dirty="0">
                <a:solidFill>
                  <a:schemeClr val="bg1"/>
                </a:solidFill>
                <a:latin typeface="Times New Roman" panose="02020603050405020304" pitchFamily="18" charset="0"/>
                <a:cs typeface="Times New Roman" panose="02020603050405020304" pitchFamily="18" charset="0"/>
              </a:rPr>
              <a:t>- korrastame ja konserveerime kiiremini</a:t>
            </a:r>
          </a:p>
          <a:p>
            <a:r>
              <a:rPr lang="et-EE" sz="1600" i="1" dirty="0">
                <a:solidFill>
                  <a:schemeClr val="bg1"/>
                </a:solidFill>
                <a:latin typeface="Times New Roman" panose="02020603050405020304" pitchFamily="18" charset="0"/>
                <a:cs typeface="Times New Roman" panose="02020603050405020304" pitchFamily="18" charset="0"/>
              </a:rPr>
              <a:t>- arendame tehnoloogiat ja parandame praktikaid</a:t>
            </a:r>
          </a:p>
          <a:p>
            <a:r>
              <a:rPr lang="et-EE" sz="1600" i="1" dirty="0">
                <a:solidFill>
                  <a:schemeClr val="bg1"/>
                </a:solidFill>
                <a:latin typeface="Times New Roman" panose="02020603050405020304" pitchFamily="18" charset="0"/>
                <a:cs typeface="Times New Roman" panose="02020603050405020304" pitchFamily="18" charset="0"/>
              </a:rPr>
              <a:t>- </a:t>
            </a:r>
            <a:r>
              <a:rPr lang="et-EE" sz="1600" i="1" dirty="0" err="1">
                <a:solidFill>
                  <a:schemeClr val="bg1"/>
                </a:solidFill>
                <a:latin typeface="Times New Roman" panose="02020603050405020304" pitchFamily="18" charset="0"/>
                <a:cs typeface="Times New Roman" panose="02020603050405020304" pitchFamily="18" charset="0"/>
              </a:rPr>
              <a:t>ringkasutame</a:t>
            </a:r>
            <a:r>
              <a:rPr lang="et-EE" sz="1600" i="1" dirty="0">
                <a:solidFill>
                  <a:schemeClr val="bg1"/>
                </a:solidFill>
                <a:latin typeface="Times New Roman" panose="02020603050405020304" pitchFamily="18" charset="0"/>
                <a:cs typeface="Times New Roman" panose="02020603050405020304" pitchFamily="18" charset="0"/>
              </a:rPr>
              <a:t> teisese toormena</a:t>
            </a:r>
          </a:p>
          <a:p>
            <a:endParaRPr lang="et-EE" sz="1200" i="1" dirty="0">
              <a:solidFill>
                <a:schemeClr val="bg1"/>
              </a:solidFill>
              <a:latin typeface="Times New Roman" panose="02020603050405020304" pitchFamily="18" charset="0"/>
              <a:cs typeface="Times New Roman" panose="02020603050405020304" pitchFamily="18" charset="0"/>
            </a:endParaRPr>
          </a:p>
          <a:p>
            <a:r>
              <a:rPr lang="et-EE" sz="1600" i="1" dirty="0">
                <a:solidFill>
                  <a:schemeClr val="bg1"/>
                </a:solidFill>
                <a:latin typeface="Times New Roman" panose="02020603050405020304" pitchFamily="18" charset="0"/>
                <a:cs typeface="Times New Roman" panose="02020603050405020304" pitchFamily="18" charset="0"/>
              </a:rPr>
              <a:t>Teeme eelneva saavutamiseks koostööd ja ühised uuringud!</a:t>
            </a:r>
          </a:p>
          <a:p>
            <a:endParaRPr lang="et-EE" sz="1000" i="1" dirty="0">
              <a:solidFill>
                <a:schemeClr val="bg1"/>
              </a:solidFill>
              <a:latin typeface="Times New Roman" panose="02020603050405020304" pitchFamily="18" charset="0"/>
              <a:cs typeface="Times New Roman" panose="02020603050405020304" pitchFamily="18" charset="0"/>
            </a:endParaRPr>
          </a:p>
          <a:p>
            <a:endParaRPr lang="et-EE" sz="1400" i="1" dirty="0">
              <a:solidFill>
                <a:schemeClr val="bg1"/>
              </a:solidFill>
              <a:latin typeface="Times New Roman" panose="02020603050405020304" pitchFamily="18" charset="0"/>
              <a:cs typeface="Times New Roman" panose="02020603050405020304" pitchFamily="18" charset="0"/>
            </a:endParaRPr>
          </a:p>
        </p:txBody>
      </p:sp>
      <p:cxnSp>
        <p:nvCxnSpPr>
          <p:cNvPr id="15" name="Sirgkonnektor 14">
            <a:extLst>
              <a:ext uri="{FF2B5EF4-FFF2-40B4-BE49-F238E27FC236}">
                <a16:creationId xmlns:a16="http://schemas.microsoft.com/office/drawing/2014/main" id="{A9266628-B893-ECE4-0670-1455543A0644}"/>
              </a:ext>
            </a:extLst>
          </p:cNvPr>
          <p:cNvCxnSpPr>
            <a:cxnSpLocks/>
          </p:cNvCxnSpPr>
          <p:nvPr/>
        </p:nvCxnSpPr>
        <p:spPr>
          <a:xfrm flipV="1">
            <a:off x="15711772" y="2845820"/>
            <a:ext cx="0" cy="828299"/>
          </a:xfrm>
          <a:prstGeom prst="line">
            <a:avLst/>
          </a:prstGeom>
          <a:ln w="12700">
            <a:solidFill>
              <a:srgbClr val="FF6600"/>
            </a:solidFill>
            <a:prstDash val="sysDash"/>
          </a:ln>
        </p:spPr>
        <p:style>
          <a:lnRef idx="1">
            <a:schemeClr val="accent1"/>
          </a:lnRef>
          <a:fillRef idx="0">
            <a:schemeClr val="accent1"/>
          </a:fillRef>
          <a:effectRef idx="0">
            <a:schemeClr val="accent1"/>
          </a:effectRef>
          <a:fontRef idx="minor">
            <a:schemeClr val="tx1"/>
          </a:fontRef>
        </p:style>
      </p:cxnSp>
      <p:sp>
        <p:nvSpPr>
          <p:cNvPr id="3072" name="Ristkülik 3071">
            <a:extLst>
              <a:ext uri="{FF2B5EF4-FFF2-40B4-BE49-F238E27FC236}">
                <a16:creationId xmlns:a16="http://schemas.microsoft.com/office/drawing/2014/main" id="{0BF48155-AF25-2D69-A659-5A42E0997DF6}"/>
              </a:ext>
            </a:extLst>
          </p:cNvPr>
          <p:cNvSpPr/>
          <p:nvPr/>
        </p:nvSpPr>
        <p:spPr>
          <a:xfrm>
            <a:off x="5774651" y="2887388"/>
            <a:ext cx="5995904" cy="323165"/>
          </a:xfrm>
          <a:prstGeom prst="rect">
            <a:avLst/>
          </a:prstGeom>
        </p:spPr>
        <p:txBody>
          <a:bodyPr vert="horz" wrap="square">
            <a:spAutoFit/>
          </a:bodyPr>
          <a:lstStyle/>
          <a:p>
            <a:pPr algn="ctr"/>
            <a:r>
              <a:rPr lang="et-EE" sz="1500" b="1" dirty="0">
                <a:solidFill>
                  <a:schemeClr val="bg1"/>
                </a:solidFill>
                <a:latin typeface="Gotham Light" pitchFamily="50" charset="0"/>
                <a:cs typeface="Gotham Light" pitchFamily="50" charset="0"/>
              </a:rPr>
              <a:t>SAMA SÜSINIK EI SAA OLLA KORRAGA KOHES KOHAS!</a:t>
            </a:r>
            <a:endParaRPr lang="en-US" sz="1500" b="1" dirty="0">
              <a:solidFill>
                <a:schemeClr val="bg1"/>
              </a:solidFill>
              <a:latin typeface="Gotham Light" pitchFamily="50" charset="0"/>
              <a:cs typeface="Gotham Light" pitchFamily="50" charset="0"/>
            </a:endParaRPr>
          </a:p>
        </p:txBody>
      </p:sp>
      <p:sp>
        <p:nvSpPr>
          <p:cNvPr id="2" name="Ristkülik 1">
            <a:extLst>
              <a:ext uri="{FF2B5EF4-FFF2-40B4-BE49-F238E27FC236}">
                <a16:creationId xmlns:a16="http://schemas.microsoft.com/office/drawing/2014/main" id="{8EFE991A-0597-E4E2-2B14-9CA88F7F58DB}"/>
              </a:ext>
            </a:extLst>
          </p:cNvPr>
          <p:cNvSpPr/>
          <p:nvPr/>
        </p:nvSpPr>
        <p:spPr>
          <a:xfrm>
            <a:off x="0" y="708350"/>
            <a:ext cx="12192000" cy="752805"/>
          </a:xfrm>
          <a:prstGeom prst="rect">
            <a:avLst/>
          </a:prstGeom>
          <a:solidFill>
            <a:srgbClr val="3F3935">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2AD57E41-C67E-D3ED-F553-BFC175827219}"/>
              </a:ext>
            </a:extLst>
          </p:cNvPr>
          <p:cNvSpPr txBox="1"/>
          <p:nvPr/>
        </p:nvSpPr>
        <p:spPr>
          <a:xfrm>
            <a:off x="0" y="852610"/>
            <a:ext cx="12192000" cy="461665"/>
          </a:xfrm>
          <a:prstGeom prst="rect">
            <a:avLst/>
          </a:prstGeom>
          <a:noFill/>
        </p:spPr>
        <p:txBody>
          <a:bodyPr wrap="square">
            <a:spAutoFit/>
          </a:bodyPr>
          <a:lstStyle/>
          <a:p>
            <a:pPr algn="ctr"/>
            <a:r>
              <a:rPr lang="et-EE" sz="2400" dirty="0">
                <a:solidFill>
                  <a:srgbClr val="F8FAFB"/>
                </a:solidFill>
                <a:latin typeface="Arial Rounded MT Bold" panose="020F0704030504030204" pitchFamily="34" charset="0"/>
                <a:cs typeface="Times New Roman" panose="02020603050405020304" pitchFamily="18" charset="0"/>
              </a:rPr>
              <a:t>Substraat on orgaaniline lisand, mis suurendab mulla süsinikuvaru</a:t>
            </a:r>
            <a:endParaRPr lang="en-GB" sz="2400" dirty="0">
              <a:solidFill>
                <a:srgbClr val="F8FAFB"/>
              </a:solidFill>
              <a:latin typeface="Arial Rounded MT Bold" panose="020F0704030504030204" pitchFamily="34" charset="0"/>
            </a:endParaRPr>
          </a:p>
        </p:txBody>
      </p:sp>
      <p:pic>
        <p:nvPicPr>
          <p:cNvPr id="27" name="Pilt 26">
            <a:extLst>
              <a:ext uri="{FF2B5EF4-FFF2-40B4-BE49-F238E27FC236}">
                <a16:creationId xmlns:a16="http://schemas.microsoft.com/office/drawing/2014/main" id="{31A2D187-08E8-130B-2A2B-79FB0047BC69}"/>
              </a:ext>
            </a:extLst>
          </p:cNvPr>
          <p:cNvPicPr>
            <a:picLocks noChangeAspect="1"/>
          </p:cNvPicPr>
          <p:nvPr/>
        </p:nvPicPr>
        <p:blipFill rotWithShape="1">
          <a:blip r:embed="rId3"/>
          <a:srcRect l="19252" t="22137" r="4356" b="13814"/>
          <a:stretch/>
        </p:blipFill>
        <p:spPr>
          <a:xfrm>
            <a:off x="6021211" y="3272495"/>
            <a:ext cx="5523487" cy="2604925"/>
          </a:xfrm>
          <a:prstGeom prst="rect">
            <a:avLst/>
          </a:prstGeom>
        </p:spPr>
      </p:pic>
      <p:sp>
        <p:nvSpPr>
          <p:cNvPr id="3073" name="Ristkülik 3072">
            <a:extLst>
              <a:ext uri="{FF2B5EF4-FFF2-40B4-BE49-F238E27FC236}">
                <a16:creationId xmlns:a16="http://schemas.microsoft.com/office/drawing/2014/main" id="{A5A8E1AF-E633-FDB0-B401-C3CF7DE82A06}"/>
              </a:ext>
            </a:extLst>
          </p:cNvPr>
          <p:cNvSpPr/>
          <p:nvPr/>
        </p:nvSpPr>
        <p:spPr>
          <a:xfrm>
            <a:off x="5985808" y="6005390"/>
            <a:ext cx="5523486" cy="338554"/>
          </a:xfrm>
          <a:prstGeom prst="rect">
            <a:avLst/>
          </a:prstGeom>
        </p:spPr>
        <p:txBody>
          <a:bodyPr vert="horz" wrap="square">
            <a:spAutoFit/>
          </a:bodyPr>
          <a:lstStyle/>
          <a:p>
            <a:pPr algn="ctr"/>
            <a:r>
              <a:rPr lang="et-EE" sz="1600" b="1" dirty="0">
                <a:solidFill>
                  <a:schemeClr val="bg1"/>
                </a:solidFill>
                <a:latin typeface="Gotham Light" pitchFamily="50" charset="0"/>
                <a:cs typeface="Gotham Light" pitchFamily="50" charset="0"/>
              </a:rPr>
              <a:t>STATISTIKA TÕESTAB EKSPORTI, MITTE HEIDET</a:t>
            </a:r>
            <a:endParaRPr lang="en-US" sz="1600" b="1" dirty="0">
              <a:solidFill>
                <a:schemeClr val="bg1"/>
              </a:solidFill>
              <a:latin typeface="Gotham Light" pitchFamily="50" charset="0"/>
              <a:cs typeface="Gotham Light" pitchFamily="50" charset="0"/>
            </a:endParaRPr>
          </a:p>
        </p:txBody>
      </p:sp>
    </p:spTree>
    <p:extLst>
      <p:ext uri="{BB962C8B-B14F-4D97-AF65-F5344CB8AC3E}">
        <p14:creationId xmlns:p14="http://schemas.microsoft.com/office/powerpoint/2010/main" val="75020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12158</TotalTime>
  <Words>1098</Words>
  <Application>Microsoft Office PowerPoint</Application>
  <PresentationFormat>Laiekraan</PresentationFormat>
  <Paragraphs>278</Paragraphs>
  <Slides>12</Slides>
  <Notes>0</Notes>
  <HiddenSlides>0</HiddenSlides>
  <MMClips>0</MMClips>
  <ScaleCrop>false</ScaleCrop>
  <HeadingPairs>
    <vt:vector size="6" baseType="variant">
      <vt:variant>
        <vt:lpstr>Kasutatud fondid</vt:lpstr>
      </vt:variant>
      <vt:variant>
        <vt:i4>10</vt:i4>
      </vt:variant>
      <vt:variant>
        <vt:lpstr>Kujundus</vt:lpstr>
      </vt:variant>
      <vt:variant>
        <vt:i4>1</vt:i4>
      </vt:variant>
      <vt:variant>
        <vt:lpstr>Slaidipealkirjad</vt:lpstr>
      </vt:variant>
      <vt:variant>
        <vt:i4>12</vt:i4>
      </vt:variant>
    </vt:vector>
  </HeadingPairs>
  <TitlesOfParts>
    <vt:vector size="23" baseType="lpstr">
      <vt:lpstr>Arial</vt:lpstr>
      <vt:lpstr>Arial Black</vt:lpstr>
      <vt:lpstr>Arial Rounded MT Bold</vt:lpstr>
      <vt:lpstr>Calibri</vt:lpstr>
      <vt:lpstr>Calibri Light</vt:lpstr>
      <vt:lpstr>Gotham Book</vt:lpstr>
      <vt:lpstr>Gotham Light</vt:lpstr>
      <vt:lpstr>Times New Roman</vt:lpstr>
      <vt:lpstr>Verdana</vt:lpstr>
      <vt:lpstr>Wingdings 2</vt:lpstr>
      <vt:lpstr>Office'i kujundus</vt:lpstr>
      <vt:lpstr>PowerPointi esitlus</vt:lpstr>
      <vt:lpstr>PowerPointi esitlus</vt:lpstr>
      <vt:lpstr>Turbasektori sotisaalmajanduslik mõju Eestis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Erki Niitlaan</dc:creator>
  <cp:lastModifiedBy>Erki Niitlaan</cp:lastModifiedBy>
  <cp:revision>17</cp:revision>
  <dcterms:created xsi:type="dcterms:W3CDTF">2023-11-01T15:17:50Z</dcterms:created>
  <dcterms:modified xsi:type="dcterms:W3CDTF">2024-06-28T06:51:51Z</dcterms:modified>
</cp:coreProperties>
</file>