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2" r:id="rId6"/>
    <p:sldId id="258" r:id="rId7"/>
    <p:sldId id="283" r:id="rId8"/>
    <p:sldId id="274" r:id="rId9"/>
    <p:sldId id="262" r:id="rId10"/>
    <p:sldId id="284" r:id="rId11"/>
    <p:sldId id="276" r:id="rId12"/>
    <p:sldId id="279" r:id="rId13"/>
    <p:sldId id="28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7C5882-75C7-407B-BE93-9D438939F542}" v="29" dt="2024-10-02T13:59:30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704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t-EE"/>
              <a:t>SmartArt-pildi lisamiseks klõpsake ikooni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ks sis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t-EE"/>
              <a:t>Diagrammi lisamiseks klõpsake ikooni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t-EE"/>
              <a:t>Tabeli lisamiseks klõpsake ikooni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7668" y="4651023"/>
            <a:ext cx="4941771" cy="1122202"/>
          </a:xfrm>
        </p:spPr>
        <p:txBody>
          <a:bodyPr/>
          <a:lstStyle/>
          <a:p>
            <a:r>
              <a:rPr lang="et-EE" sz="2000" dirty="0"/>
              <a:t>KAS JA Kuidas liigutab andmeside inimesi? Süsiniku jalajälg rohepüüdlustele ootamatutes kohtades. </a:t>
            </a: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7668" y="6006451"/>
            <a:ext cx="5620300" cy="396660"/>
          </a:xfrm>
        </p:spPr>
        <p:txBody>
          <a:bodyPr>
            <a:normAutofit fontScale="77500" lnSpcReduction="20000"/>
          </a:bodyPr>
          <a:lstStyle/>
          <a:p>
            <a:r>
              <a:rPr lang="et-EE" sz="1800" dirty="0"/>
              <a:t>Villu Vatsfeld / OÜ Digisaar / Raplamaa majandusfoorum / 03.10.2024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4" name="Pilt 3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9F8DCD05-624C-8267-7F20-278C71DF3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172" y="195540"/>
            <a:ext cx="809796" cy="62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8F680-C321-2BAE-9906-A5738772B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C00E8E8E-4935-5613-CB5F-CF64F4B14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939" y="108806"/>
            <a:ext cx="809796" cy="62759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48D64F4-066A-D87E-7E85-EBF85ED3EFB4}"/>
              </a:ext>
            </a:extLst>
          </p:cNvPr>
          <p:cNvSpPr txBox="1">
            <a:spLocks/>
          </p:cNvSpPr>
          <p:nvPr/>
        </p:nvSpPr>
        <p:spPr>
          <a:xfrm>
            <a:off x="734726" y="273109"/>
            <a:ext cx="5785759" cy="4724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dirty="0">
                <a:solidFill>
                  <a:schemeClr val="bg1"/>
                </a:solidFill>
              </a:rPr>
              <a:t>Kaardistamine.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7F9B7ED6-5317-AEC9-2E43-F26917895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985" y="815828"/>
            <a:ext cx="6288746" cy="281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9248A1-2269-4F19-4C88-7A18A7814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403" y="4024427"/>
            <a:ext cx="5046162" cy="269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>
            <a:extLst>
              <a:ext uri="{FF2B5EF4-FFF2-40B4-BE49-F238E27FC236}">
                <a16:creationId xmlns:a16="http://schemas.microsoft.com/office/drawing/2014/main" id="{974C1CA5-F147-1ABE-8B53-4FFA1881E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55" y="2417792"/>
            <a:ext cx="6549151" cy="269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3AC190E9-5979-48B2-65E9-A4B6D2E30EDA}"/>
              </a:ext>
            </a:extLst>
          </p:cNvPr>
          <p:cNvSpPr txBox="1">
            <a:spLocks/>
          </p:cNvSpPr>
          <p:nvPr/>
        </p:nvSpPr>
        <p:spPr>
          <a:xfrm>
            <a:off x="1" y="6581466"/>
            <a:ext cx="2540000" cy="276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100" dirty="0">
                <a:solidFill>
                  <a:srgbClr val="FFFFFF"/>
                </a:solidFill>
              </a:rPr>
              <a:t>Villu Vatsfeld / 03.10.24</a:t>
            </a: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65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9F8DCD05-624C-8267-7F20-278C71DF3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172" y="195540"/>
            <a:ext cx="809796" cy="627592"/>
          </a:xfrm>
          <a:prstGeom prst="rect">
            <a:avLst/>
          </a:prstGeom>
        </p:spPr>
      </p:pic>
      <p:pic>
        <p:nvPicPr>
          <p:cNvPr id="1026" name="Picture 2" descr="internet connection saaremaa digital art">
            <a:extLst>
              <a:ext uri="{FF2B5EF4-FFF2-40B4-BE49-F238E27FC236}">
                <a16:creationId xmlns:a16="http://schemas.microsoft.com/office/drawing/2014/main" id="{2E5E00E9-9DCE-8066-16BD-F6A5D70FB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3" y="99792"/>
            <a:ext cx="4572947" cy="457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rnet connection saaremaa digital art">
            <a:extLst>
              <a:ext uri="{FF2B5EF4-FFF2-40B4-BE49-F238E27FC236}">
                <a16:creationId xmlns:a16="http://schemas.microsoft.com/office/drawing/2014/main" id="{2AF63529-19ED-FBAC-E208-019CA762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201" y="2620064"/>
            <a:ext cx="4180345" cy="418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ber optics internet connection saaremaa">
            <a:extLst>
              <a:ext uri="{FF2B5EF4-FFF2-40B4-BE49-F238E27FC236}">
                <a16:creationId xmlns:a16="http://schemas.microsoft.com/office/drawing/2014/main" id="{96BA1EE1-E74B-C493-3ACA-C6006A1BF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22" y="99792"/>
            <a:ext cx="4572946" cy="457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ternet connection Saaremaa island digital art">
            <a:extLst>
              <a:ext uri="{FF2B5EF4-FFF2-40B4-BE49-F238E27FC236}">
                <a16:creationId xmlns:a16="http://schemas.microsoft.com/office/drawing/2014/main" id="{CE578B19-1C22-849E-356E-A8F3ADCD2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528" y="2620064"/>
            <a:ext cx="4180345" cy="418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143DC8F-F66D-C7C4-5849-4CEDE251B02F}"/>
              </a:ext>
            </a:extLst>
          </p:cNvPr>
          <p:cNvSpPr txBox="1">
            <a:spLocks/>
          </p:cNvSpPr>
          <p:nvPr/>
        </p:nvSpPr>
        <p:spPr>
          <a:xfrm>
            <a:off x="9950111" y="1211236"/>
            <a:ext cx="2137196" cy="841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61E408D-8860-3DEA-E0DA-D03E2157DD5D}"/>
              </a:ext>
            </a:extLst>
          </p:cNvPr>
          <p:cNvSpPr txBox="1">
            <a:spLocks/>
          </p:cNvSpPr>
          <p:nvPr/>
        </p:nvSpPr>
        <p:spPr>
          <a:xfrm>
            <a:off x="1" y="6581466"/>
            <a:ext cx="2540000" cy="276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100" dirty="0"/>
              <a:t>Villu Vatsfeld / 03.10.24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3328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CBC0564-2131-1B0D-31EA-2486FCC76A4D}"/>
              </a:ext>
            </a:extLst>
          </p:cNvPr>
          <p:cNvSpPr txBox="1">
            <a:spLocks/>
          </p:cNvSpPr>
          <p:nvPr/>
        </p:nvSpPr>
        <p:spPr>
          <a:xfrm>
            <a:off x="112142" y="120378"/>
            <a:ext cx="8721307" cy="397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2500" dirty="0"/>
              <a:t>Maailma teabevahetuse digitaliseerimine. Seni…</a:t>
            </a:r>
            <a:endParaRPr lang="en-US" sz="2500" dirty="0"/>
          </a:p>
        </p:txBody>
      </p:sp>
      <p:pic>
        <p:nvPicPr>
          <p:cNvPr id="4" name="Pilt 3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FC6E14D8-786F-E643-05B7-6EA319662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939" y="120378"/>
            <a:ext cx="809796" cy="62759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2508DEE-FA3C-9B3F-5109-8DEE55A0CD2F}"/>
              </a:ext>
            </a:extLst>
          </p:cNvPr>
          <p:cNvSpPr txBox="1">
            <a:spLocks/>
          </p:cNvSpPr>
          <p:nvPr/>
        </p:nvSpPr>
        <p:spPr>
          <a:xfrm>
            <a:off x="1" y="6581466"/>
            <a:ext cx="2540000" cy="276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100" dirty="0">
                <a:solidFill>
                  <a:srgbClr val="FFFFFF"/>
                </a:solidFill>
              </a:rPr>
              <a:t>Villu Vatsfeld / 03.10.24</a:t>
            </a:r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44C000-A315-4E7D-58E1-557D0173C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75" y="1194854"/>
            <a:ext cx="4132923" cy="41880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930205AB-9679-B635-DF11-21DCF219E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690" y="4718732"/>
            <a:ext cx="3979654" cy="1969180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F29CDF97-87C2-6258-71A9-63A70434E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430" y="875087"/>
            <a:ext cx="4869569" cy="163507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EE97A4B-B8CA-CC26-55EB-BA98D49CA428}"/>
              </a:ext>
            </a:extLst>
          </p:cNvPr>
          <p:cNvSpPr txBox="1">
            <a:spLocks/>
          </p:cNvSpPr>
          <p:nvPr/>
        </p:nvSpPr>
        <p:spPr>
          <a:xfrm>
            <a:off x="9877244" y="6581465"/>
            <a:ext cx="2314755" cy="276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100" dirty="0">
                <a:solidFill>
                  <a:srgbClr val="FFFFFF"/>
                </a:solidFill>
              </a:rPr>
              <a:t>Allikas: DATA AGE 2025, IDC raport</a:t>
            </a:r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12" name="Pilt 11">
            <a:extLst>
              <a:ext uri="{FF2B5EF4-FFF2-40B4-BE49-F238E27FC236}">
                <a16:creationId xmlns:a16="http://schemas.microsoft.com/office/drawing/2014/main" id="{FC3A3504-932B-2BCD-BDA4-C3029780F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2804" y="2628337"/>
            <a:ext cx="4869569" cy="196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2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3C7522DB-4C37-91F3-0B49-2D689F8FB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21" y="1107853"/>
            <a:ext cx="4341349" cy="3093211"/>
          </a:xfrm>
          <a:prstGeom prst="rect">
            <a:avLst/>
          </a:prstGeom>
        </p:spPr>
      </p:pic>
      <p:pic>
        <p:nvPicPr>
          <p:cNvPr id="13" name="Pilt 12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17C8F1CA-0DDD-E97F-F323-1DBE2B370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172" y="195540"/>
            <a:ext cx="809796" cy="627592"/>
          </a:xfrm>
          <a:prstGeom prst="rect">
            <a:avLst/>
          </a:prstGeom>
        </p:spPr>
      </p:pic>
      <p:pic>
        <p:nvPicPr>
          <p:cNvPr id="10" name="Pilt 9" descr="Pilt, millel on kujutatud tabel">
            <a:extLst>
              <a:ext uri="{FF2B5EF4-FFF2-40B4-BE49-F238E27FC236}">
                <a16:creationId xmlns:a16="http://schemas.microsoft.com/office/drawing/2014/main" id="{85C01F73-5895-1A6B-E45C-290843265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258" y="3776887"/>
            <a:ext cx="3825512" cy="284235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3C5A794-A071-87F7-DDD3-66A4D1D1F214}"/>
              </a:ext>
            </a:extLst>
          </p:cNvPr>
          <p:cNvSpPr txBox="1">
            <a:spLocks/>
          </p:cNvSpPr>
          <p:nvPr/>
        </p:nvSpPr>
        <p:spPr>
          <a:xfrm>
            <a:off x="1" y="6581466"/>
            <a:ext cx="2540000" cy="276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100" dirty="0"/>
              <a:t>Villu Vatsfeld / 03.10.24</a:t>
            </a:r>
            <a:endParaRPr lang="en-US" sz="11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B05159-235F-94CE-BF40-31CBBA2CBDEA}"/>
              </a:ext>
            </a:extLst>
          </p:cNvPr>
          <p:cNvSpPr txBox="1">
            <a:spLocks/>
          </p:cNvSpPr>
          <p:nvPr/>
        </p:nvSpPr>
        <p:spPr>
          <a:xfrm>
            <a:off x="112142" y="120378"/>
            <a:ext cx="10317194" cy="397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2500" dirty="0">
                <a:solidFill>
                  <a:srgbClr val="002060"/>
                </a:solidFill>
              </a:rPr>
              <a:t>Maailma teabevahetuse digitaliseerimine …ja TULEVIKUS</a:t>
            </a:r>
            <a:endParaRPr lang="en-US" sz="2500" dirty="0">
              <a:solidFill>
                <a:srgbClr val="002060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2478620-5974-F5E1-04F3-AB0ACBA917F7}"/>
              </a:ext>
            </a:extLst>
          </p:cNvPr>
          <p:cNvSpPr txBox="1">
            <a:spLocks/>
          </p:cNvSpPr>
          <p:nvPr/>
        </p:nvSpPr>
        <p:spPr>
          <a:xfrm>
            <a:off x="3489726" y="4253716"/>
            <a:ext cx="1100076" cy="229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100" dirty="0">
                <a:solidFill>
                  <a:srgbClr val="002060"/>
                </a:solidFill>
              </a:rPr>
              <a:t>Allikas: </a:t>
            </a:r>
            <a:r>
              <a:rPr lang="et-EE" sz="1100" dirty="0" err="1">
                <a:solidFill>
                  <a:srgbClr val="002060"/>
                </a:solidFill>
              </a:rPr>
              <a:t>Statista</a:t>
            </a:r>
            <a:endParaRPr lang="en-US" sz="1100" dirty="0">
              <a:solidFill>
                <a:srgbClr val="002060"/>
              </a:solidFill>
            </a:endParaRPr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A76AEDFD-32FC-190C-8E21-FC250BC1A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616" y="596403"/>
            <a:ext cx="3715339" cy="2306979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5CAF92ED-FC8D-4D22-5294-C9D70BD0137D}"/>
              </a:ext>
            </a:extLst>
          </p:cNvPr>
          <p:cNvSpPr txBox="1">
            <a:spLocks/>
          </p:cNvSpPr>
          <p:nvPr/>
        </p:nvSpPr>
        <p:spPr>
          <a:xfrm>
            <a:off x="7424389" y="2913634"/>
            <a:ext cx="965653" cy="229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100" dirty="0">
                <a:solidFill>
                  <a:srgbClr val="002060"/>
                </a:solidFill>
              </a:rPr>
              <a:t>Allikas: IDC</a:t>
            </a:r>
            <a:endParaRPr lang="en-US" sz="1100" dirty="0">
              <a:solidFill>
                <a:srgbClr val="002060"/>
              </a:solidFill>
            </a:endParaRPr>
          </a:p>
        </p:txBody>
      </p:sp>
      <p:cxnSp>
        <p:nvCxnSpPr>
          <p:cNvPr id="17" name="Sirge noolkonnektor 16">
            <a:extLst>
              <a:ext uri="{FF2B5EF4-FFF2-40B4-BE49-F238E27FC236}">
                <a16:creationId xmlns:a16="http://schemas.microsoft.com/office/drawing/2014/main" id="{032A6EAE-3DEF-7ECD-C6D6-C27457B5426E}"/>
              </a:ext>
            </a:extLst>
          </p:cNvPr>
          <p:cNvCxnSpPr>
            <a:cxnSpLocks/>
          </p:cNvCxnSpPr>
          <p:nvPr/>
        </p:nvCxnSpPr>
        <p:spPr>
          <a:xfrm flipV="1">
            <a:off x="2400714" y="2331604"/>
            <a:ext cx="4810969" cy="1245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lt 19">
            <a:extLst>
              <a:ext uri="{FF2B5EF4-FFF2-40B4-BE49-F238E27FC236}">
                <a16:creationId xmlns:a16="http://schemas.microsoft.com/office/drawing/2014/main" id="{E4897D47-15DB-E6C4-5DCE-DCDD9D76E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4770" y="3067683"/>
            <a:ext cx="3827230" cy="2842356"/>
          </a:xfrm>
          <a:prstGeom prst="rect">
            <a:avLst/>
          </a:prstGeom>
        </p:spPr>
      </p:pic>
      <p:cxnSp>
        <p:nvCxnSpPr>
          <p:cNvPr id="21" name="Sirge noolkonnektor 20">
            <a:extLst>
              <a:ext uri="{FF2B5EF4-FFF2-40B4-BE49-F238E27FC236}">
                <a16:creationId xmlns:a16="http://schemas.microsoft.com/office/drawing/2014/main" id="{22C99DF0-2CF6-41E1-03D2-342CF612BC8B}"/>
              </a:ext>
            </a:extLst>
          </p:cNvPr>
          <p:cNvCxnSpPr>
            <a:cxnSpLocks/>
          </p:cNvCxnSpPr>
          <p:nvPr/>
        </p:nvCxnSpPr>
        <p:spPr>
          <a:xfrm flipV="1">
            <a:off x="8261338" y="4080294"/>
            <a:ext cx="2694209" cy="340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al 23">
            <a:extLst>
              <a:ext uri="{FF2B5EF4-FFF2-40B4-BE49-F238E27FC236}">
                <a16:creationId xmlns:a16="http://schemas.microsoft.com/office/drawing/2014/main" id="{D2A4A756-95FE-DEDB-89A1-9E34B30AC02E}"/>
              </a:ext>
            </a:extLst>
          </p:cNvPr>
          <p:cNvSpPr/>
          <p:nvPr/>
        </p:nvSpPr>
        <p:spPr>
          <a:xfrm>
            <a:off x="4566960" y="6239893"/>
            <a:ext cx="522625" cy="31986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0766F9DA-7021-464E-EC24-8E45244D6AF5}"/>
              </a:ext>
            </a:extLst>
          </p:cNvPr>
          <p:cNvSpPr/>
          <p:nvPr/>
        </p:nvSpPr>
        <p:spPr>
          <a:xfrm>
            <a:off x="8390042" y="5521025"/>
            <a:ext cx="522625" cy="31986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22" y="139820"/>
            <a:ext cx="7208541" cy="386391"/>
          </a:xfrm>
        </p:spPr>
        <p:txBody>
          <a:bodyPr>
            <a:noAutofit/>
          </a:bodyPr>
          <a:lstStyle/>
          <a:p>
            <a:r>
              <a:rPr lang="et-EE" sz="2400" dirty="0"/>
              <a:t>KAS EESTI ANDMESIDE ON SELLEKS VALMIS?</a:t>
            </a:r>
            <a:endParaRPr lang="en-US" sz="2400" dirty="0"/>
          </a:p>
        </p:txBody>
      </p:sp>
      <p:pic>
        <p:nvPicPr>
          <p:cNvPr id="9" name="Pilt 8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F4D62E97-F31F-2257-769F-CB28ED553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382" y="151861"/>
            <a:ext cx="809796" cy="6275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AFAEDA-4B66-01FD-7A39-1282D10DC5EB}"/>
              </a:ext>
            </a:extLst>
          </p:cNvPr>
          <p:cNvSpPr txBox="1">
            <a:spLocks/>
          </p:cNvSpPr>
          <p:nvPr/>
        </p:nvSpPr>
        <p:spPr>
          <a:xfrm>
            <a:off x="172822" y="750857"/>
            <a:ext cx="9897080" cy="386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2400" b="1" dirty="0"/>
              <a:t>Euroopa liidu ja eesti eesmärgid andmeside tagamisel: </a:t>
            </a:r>
            <a:endParaRPr lang="en-US" sz="2400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B2567C-7923-5E6F-17E5-E4AF6D221523}"/>
              </a:ext>
            </a:extLst>
          </p:cNvPr>
          <p:cNvSpPr txBox="1">
            <a:spLocks/>
          </p:cNvSpPr>
          <p:nvPr/>
        </p:nvSpPr>
        <p:spPr>
          <a:xfrm>
            <a:off x="161320" y="1104444"/>
            <a:ext cx="8643521" cy="14078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2000" dirty="0"/>
              <a:t>+2020: 	tagatud andmeside 30 Mbit/s kõikjal</a:t>
            </a:r>
          </a:p>
          <a:p>
            <a:endParaRPr lang="et-EE" sz="2000" dirty="0"/>
          </a:p>
          <a:p>
            <a:r>
              <a:rPr lang="et-EE" sz="2000" dirty="0"/>
              <a:t>+2025: 	tagatud andmeside 100 Mbit/s ja 5g </a:t>
            </a:r>
          </a:p>
          <a:p>
            <a:r>
              <a:rPr lang="et-EE" sz="2000" dirty="0"/>
              <a:t>	linnades ja transpordikoridorides</a:t>
            </a:r>
          </a:p>
          <a:p>
            <a:endParaRPr lang="en-US" sz="2000" dirty="0"/>
          </a:p>
          <a:p>
            <a:r>
              <a:rPr lang="et-EE" sz="2000" dirty="0"/>
              <a:t>+2030: tagatud andmeside 1 </a:t>
            </a:r>
            <a:r>
              <a:rPr lang="et-EE" sz="2000" dirty="0" err="1"/>
              <a:t>gbit</a:t>
            </a:r>
            <a:r>
              <a:rPr lang="et-EE" sz="2000" dirty="0"/>
              <a:t>/s ja 5g kõikjal</a:t>
            </a:r>
            <a:endParaRPr lang="en-US" sz="20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AFEB946-02DD-749A-CCD3-FC339982C7A2}"/>
              </a:ext>
            </a:extLst>
          </p:cNvPr>
          <p:cNvSpPr txBox="1">
            <a:spLocks/>
          </p:cNvSpPr>
          <p:nvPr/>
        </p:nvSpPr>
        <p:spPr>
          <a:xfrm>
            <a:off x="161320" y="3188327"/>
            <a:ext cx="9897080" cy="386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2400" b="1" dirty="0"/>
              <a:t>Tegelik olukord 2020</a:t>
            </a:r>
            <a:endParaRPr lang="en-US" sz="2400" b="1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60B142-F390-A4A9-C158-3582DA044619}"/>
              </a:ext>
            </a:extLst>
          </p:cNvPr>
          <p:cNvSpPr txBox="1">
            <a:spLocks/>
          </p:cNvSpPr>
          <p:nvPr/>
        </p:nvSpPr>
        <p:spPr>
          <a:xfrm>
            <a:off x="172822" y="3686495"/>
            <a:ext cx="7306427" cy="20670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800" dirty="0"/>
              <a:t>77 % sihtaadressidest on kaetud </a:t>
            </a:r>
          </a:p>
          <a:p>
            <a:r>
              <a:rPr lang="et-EE" sz="1800" dirty="0"/>
              <a:t>kiire interneti võimalusega</a:t>
            </a:r>
          </a:p>
          <a:p>
            <a:endParaRPr lang="et-EE" sz="1800" dirty="0"/>
          </a:p>
          <a:p>
            <a:r>
              <a:rPr lang="et-EE" sz="1800" dirty="0"/>
              <a:t>57 % majapidamistest on kaetud </a:t>
            </a:r>
          </a:p>
          <a:p>
            <a:r>
              <a:rPr lang="et-EE" sz="1800" dirty="0"/>
              <a:t>kiire interneti võimalusega</a:t>
            </a:r>
          </a:p>
          <a:p>
            <a:endParaRPr lang="et-EE" sz="1800" dirty="0"/>
          </a:p>
          <a:p>
            <a:r>
              <a:rPr lang="et-EE" sz="1800" dirty="0"/>
              <a:t>14% majapidamisi on sõlminud liitumislepingu</a:t>
            </a:r>
          </a:p>
          <a:p>
            <a:r>
              <a:rPr lang="et-EE" sz="1800" dirty="0"/>
              <a:t>kiire interneti tarbimiseks (100Mbit/s)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6E2A4CA-4749-BFF2-9183-008040F91A2A}"/>
              </a:ext>
            </a:extLst>
          </p:cNvPr>
          <p:cNvSpPr txBox="1">
            <a:spLocks/>
          </p:cNvSpPr>
          <p:nvPr/>
        </p:nvSpPr>
        <p:spPr>
          <a:xfrm>
            <a:off x="9540816" y="6581465"/>
            <a:ext cx="2651184" cy="276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800" dirty="0">
                <a:solidFill>
                  <a:srgbClr val="FFFFFF"/>
                </a:solidFill>
              </a:rPr>
              <a:t>Allikas: Digiühiskonna arengukava 2030, MKM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C0C0E23-F352-A03A-B6F6-E90D3D06A332}"/>
              </a:ext>
            </a:extLst>
          </p:cNvPr>
          <p:cNvSpPr txBox="1">
            <a:spLocks/>
          </p:cNvSpPr>
          <p:nvPr/>
        </p:nvSpPr>
        <p:spPr>
          <a:xfrm>
            <a:off x="1" y="6581466"/>
            <a:ext cx="2540000" cy="276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100" dirty="0">
                <a:solidFill>
                  <a:srgbClr val="FFFFFF"/>
                </a:solidFill>
              </a:rPr>
              <a:t>Villu Vatsfeld / 03.10.24</a:t>
            </a: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lt 10">
            <a:extLst>
              <a:ext uri="{FF2B5EF4-FFF2-40B4-BE49-F238E27FC236}">
                <a16:creationId xmlns:a16="http://schemas.microsoft.com/office/drawing/2014/main" id="{E0440FBF-F693-6F9F-C7F4-F470E516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852" y="3642765"/>
            <a:ext cx="5098115" cy="3019695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B508C1FE-B762-613D-2E5F-5B7650110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4" y="96619"/>
            <a:ext cx="5776276" cy="3434876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11D48367-DC5B-66F1-8759-29CA05185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853" y="96619"/>
            <a:ext cx="5098115" cy="31409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97CE7E-E6FA-6C8D-F417-C4CD44EDF9E1}"/>
              </a:ext>
            </a:extLst>
          </p:cNvPr>
          <p:cNvSpPr txBox="1"/>
          <p:nvPr/>
        </p:nvSpPr>
        <p:spPr>
          <a:xfrm>
            <a:off x="208541" y="3642765"/>
            <a:ext cx="66713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/>
              <a:t>RAPLA MAAKONNAS AASTAL 2021 (TTJA andmed):</a:t>
            </a:r>
          </a:p>
          <a:p>
            <a:r>
              <a:rPr lang="et-EE" dirty="0"/>
              <a:t>18 421 aadressi, millest 30 Mbit/s ühenduseta 11 516 (63%) sh. </a:t>
            </a:r>
          </a:p>
          <a:p>
            <a:r>
              <a:rPr lang="et-EE" dirty="0"/>
              <a:t>maal 7 774 aadressi, millest 30 Mbit/s ühenduseta </a:t>
            </a:r>
            <a:r>
              <a:rPr lang="et-EE" b="1" dirty="0"/>
              <a:t>4 599 (59%)</a:t>
            </a:r>
          </a:p>
          <a:p>
            <a:endParaRPr lang="et-EE" dirty="0"/>
          </a:p>
          <a:p>
            <a:r>
              <a:rPr lang="et-EE" dirty="0"/>
              <a:t>Täna nimetatakse seda Eestis „turutõrkeks“, mille suurus on </a:t>
            </a:r>
          </a:p>
          <a:p>
            <a:r>
              <a:rPr lang="et-EE" dirty="0"/>
              <a:t>kokku </a:t>
            </a:r>
            <a:r>
              <a:rPr lang="et-EE" b="1" dirty="0"/>
              <a:t>80 000 </a:t>
            </a:r>
            <a:r>
              <a:rPr lang="et-EE" dirty="0"/>
              <a:t>aadressi.  Ühe aadressi FTTH ühendamise hind </a:t>
            </a:r>
            <a:r>
              <a:rPr lang="et-EE" b="1" dirty="0"/>
              <a:t>5000 eurot </a:t>
            </a:r>
            <a:r>
              <a:rPr lang="et-EE" dirty="0"/>
              <a:t>ning „tõrke“ ületamiseks vajalik maksimaalne investeering (kaabel maa sees) Eesti kokku 400 MEUR, sh. Raplamaa 24 MEUR…</a:t>
            </a:r>
          </a:p>
          <a:p>
            <a:r>
              <a:rPr lang="et-EE" dirty="0"/>
              <a:t>						... AGA</a:t>
            </a:r>
          </a:p>
        </p:txBody>
      </p:sp>
      <p:pic>
        <p:nvPicPr>
          <p:cNvPr id="4" name="Pilt 3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9F8DCD05-624C-8267-7F20-278C71DF33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172" y="195540"/>
            <a:ext cx="809796" cy="6275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B7C2290E-8FE5-AD0E-9D16-D9AEEF1C83CD}"/>
              </a:ext>
            </a:extLst>
          </p:cNvPr>
          <p:cNvSpPr txBox="1">
            <a:spLocks/>
          </p:cNvSpPr>
          <p:nvPr/>
        </p:nvSpPr>
        <p:spPr>
          <a:xfrm>
            <a:off x="1" y="6581466"/>
            <a:ext cx="2540000" cy="276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100" dirty="0"/>
              <a:t>Villu Vatsfeld / 03.10.24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4078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68" y="102126"/>
            <a:ext cx="9133696" cy="373109"/>
          </a:xfrm>
        </p:spPr>
        <p:txBody>
          <a:bodyPr/>
          <a:lstStyle/>
          <a:p>
            <a:r>
              <a:rPr lang="et-EE" sz="2400" dirty="0"/>
              <a:t>Kus on </a:t>
            </a:r>
            <a:r>
              <a:rPr lang="et-EE" sz="2400" dirty="0" err="1"/>
              <a:t>euroopas</a:t>
            </a:r>
            <a:r>
              <a:rPr lang="et-EE" sz="2400" dirty="0"/>
              <a:t> 2019 kokku lepitud 1 Gbit/s? turul?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4E879C-7F07-3AA0-A761-22E95B9E12F3}"/>
              </a:ext>
            </a:extLst>
          </p:cNvPr>
          <p:cNvSpPr txBox="1">
            <a:spLocks/>
          </p:cNvSpPr>
          <p:nvPr/>
        </p:nvSpPr>
        <p:spPr>
          <a:xfrm>
            <a:off x="6191063" y="1836238"/>
            <a:ext cx="5904368" cy="7588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2500" dirty="0"/>
              <a:t>KIIRE INTERNETI JAOTUSVÕRK ei saa olla TEENUS. See on taristu.</a:t>
            </a:r>
            <a:endParaRPr lang="en-US" sz="25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4512038-F3C7-790F-12DA-F2CE88700BC8}"/>
              </a:ext>
            </a:extLst>
          </p:cNvPr>
          <p:cNvSpPr txBox="1">
            <a:spLocks/>
          </p:cNvSpPr>
          <p:nvPr/>
        </p:nvSpPr>
        <p:spPr>
          <a:xfrm>
            <a:off x="6191063" y="732104"/>
            <a:ext cx="5904368" cy="7588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2500" dirty="0"/>
              <a:t>KUI TURGU EI OLE, SIIS EI OLE KA TURUTÕRGET MIDA KÕRVALDADA.</a:t>
            </a:r>
            <a:endParaRPr lang="en-US" sz="2500" dirty="0"/>
          </a:p>
        </p:txBody>
      </p:sp>
      <p:pic>
        <p:nvPicPr>
          <p:cNvPr id="4" name="Pilt 3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FC6E14D8-786F-E643-05B7-6EA319662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939" y="108806"/>
            <a:ext cx="809796" cy="627592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5A69F13F-FE99-701B-5EBE-E6004395D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15" y="3387035"/>
            <a:ext cx="5654041" cy="3194431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3F1A276F-2F60-E933-99EA-B33296D68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15" y="475235"/>
            <a:ext cx="5654041" cy="28294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82B9B6-872F-7F94-9670-DBFAAA08EBA7}"/>
              </a:ext>
            </a:extLst>
          </p:cNvPr>
          <p:cNvSpPr txBox="1"/>
          <p:nvPr/>
        </p:nvSpPr>
        <p:spPr>
          <a:xfrm>
            <a:off x="8239287" y="2563540"/>
            <a:ext cx="3738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https://et.wikipedia.org/wiki/Taristu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1C90B5-BC7D-14C2-F509-1AD838B586C8}"/>
              </a:ext>
            </a:extLst>
          </p:cNvPr>
          <p:cNvSpPr txBox="1"/>
          <p:nvPr/>
        </p:nvSpPr>
        <p:spPr>
          <a:xfrm>
            <a:off x="5999431" y="3660174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2400" dirty="0">
                <a:solidFill>
                  <a:schemeClr val="bg1"/>
                </a:solidFill>
              </a:rPr>
              <a:t>Ühiskonna toimimiseks vajaliku strateegilise ja esmatähtsa taristu arendamine ja haldamine ei saa olla lõpptarbija või ettevõtjast teenusepakkujast kuna see on XXI sajandil riigile või regioonile võtmetähtsusega konkurentsieelis.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4AC47-D647-F7B1-2296-72DB24224359}"/>
              </a:ext>
            </a:extLst>
          </p:cNvPr>
          <p:cNvSpPr txBox="1">
            <a:spLocks/>
          </p:cNvSpPr>
          <p:nvPr/>
        </p:nvSpPr>
        <p:spPr>
          <a:xfrm>
            <a:off x="1" y="6581466"/>
            <a:ext cx="2540000" cy="276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100" dirty="0">
                <a:solidFill>
                  <a:srgbClr val="FFFFFF"/>
                </a:solidFill>
              </a:rPr>
              <a:t>Villu Vatsfeld / 03.10.24</a:t>
            </a: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8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09EC76-9485-8C8D-C9BE-D81C6A4FB42F}"/>
              </a:ext>
            </a:extLst>
          </p:cNvPr>
          <p:cNvSpPr txBox="1"/>
          <p:nvPr/>
        </p:nvSpPr>
        <p:spPr>
          <a:xfrm>
            <a:off x="909911" y="1011499"/>
            <a:ext cx="43160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/>
              <a:t>Aastatel 2010-2016 ehitati välja maakaablisse paigutatud fiiberoptilise kaabli võrk, kuhu on ühendatud 92% aadressidest</a:t>
            </a:r>
          </a:p>
          <a:p>
            <a:endParaRPr lang="et-E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/>
              <a:t>2015 aastal võeti vastu Gotlandi digitaliseerimise kava, mille sihid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dirty="0"/>
              <a:t>Digitaalselt toetatud ettevõtlus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dirty="0"/>
              <a:t>Digitaalselt toetatud kogukonna planeeringud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dirty="0"/>
              <a:t>Digitaalselt toetatud haridus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dirty="0"/>
              <a:t>Lairibavõrgu laiendamine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dirty="0"/>
              <a:t>e-teenused ja e-tervis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A69825-AC42-3341-8314-19E3582DACE6}"/>
              </a:ext>
            </a:extLst>
          </p:cNvPr>
          <p:cNvSpPr txBox="1">
            <a:spLocks/>
          </p:cNvSpPr>
          <p:nvPr/>
        </p:nvSpPr>
        <p:spPr>
          <a:xfrm>
            <a:off x="112141" y="120378"/>
            <a:ext cx="10843405" cy="397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2500" b="1" dirty="0">
                <a:solidFill>
                  <a:srgbClr val="002060"/>
                </a:solidFill>
              </a:rPr>
              <a:t>Mida suudab FTTH ja </a:t>
            </a:r>
            <a:r>
              <a:rPr lang="et-EE" sz="2500" b="1" dirty="0" err="1">
                <a:solidFill>
                  <a:srgbClr val="002060"/>
                </a:solidFill>
              </a:rPr>
              <a:t>gigabitt</a:t>
            </a:r>
            <a:r>
              <a:rPr lang="et-EE" sz="2500" b="1" dirty="0">
                <a:solidFill>
                  <a:srgbClr val="002060"/>
                </a:solidFill>
              </a:rPr>
              <a:t> kogukonnas. Gotlandi näide.</a:t>
            </a:r>
            <a:endParaRPr lang="en-US" sz="25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0CFD9-F0FF-4710-6B35-7A14E78AB6B9}"/>
              </a:ext>
            </a:extLst>
          </p:cNvPr>
          <p:cNvSpPr txBox="1"/>
          <p:nvPr/>
        </p:nvSpPr>
        <p:spPr>
          <a:xfrm>
            <a:off x="6017101" y="990828"/>
            <a:ext cx="44521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/>
              <a:t>Väljundid: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/>
              <a:t>Omavalitsuse teenused ja asjaajamine digitaliseeriti ja lihtsustati (sotsiaalhoolekandest ja haridusest kuni valitsemiseni)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/>
              <a:t>Digitaliseerimisel laiendatud jätkuprojektid teistes eluvaldkondades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/>
              <a:t>Valguskaabli võrk tõi kaasa 4G ja 5G sidelahenduste ning </a:t>
            </a:r>
            <a:r>
              <a:rPr lang="et-EE" dirty="0" err="1"/>
              <a:t>IoT</a:t>
            </a:r>
            <a:r>
              <a:rPr lang="et-EE" dirty="0"/>
              <a:t> rakendamise, loodi andmehoidlad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/>
              <a:t>Arendatakse uusi tööstusalasid ning asutatakse andmesidel põhinevaid ettevõtteid jne…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8087D-C0FE-EFDD-D262-1E54E6591CE7}"/>
              </a:ext>
            </a:extLst>
          </p:cNvPr>
          <p:cNvSpPr txBox="1"/>
          <p:nvPr/>
        </p:nvSpPr>
        <p:spPr>
          <a:xfrm>
            <a:off x="189783" y="4684147"/>
            <a:ext cx="12002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/>
              <a:t>Tulemus:</a:t>
            </a:r>
          </a:p>
          <a:p>
            <a:r>
              <a:rPr lang="et-EE" b="1" dirty="0"/>
              <a:t>Alates 2021. aastast on saare rahvaarv kasvanud üle 3 000 elaniku võrra (5% rahvastikust). Suurim kasv vanusegrupis 19-24 eluaastat. Koos püsielanikkonna kasvuga pikenes hooajaliste elanike saarel viibimise aeg (varasemalt kuni 2 kuud aastas kokku, nüüd 4-6 kuud). Kinnisvaraarendus on hoogustunud, maapiirkondade ettevõtlusaktiivsus kasvab ja väikekoolid muutuvad taas jätkusuutlikumaks.</a:t>
            </a:r>
          </a:p>
        </p:txBody>
      </p:sp>
      <p:pic>
        <p:nvPicPr>
          <p:cNvPr id="7" name="Pilt 6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B030A963-1AE1-CF1B-E70E-A89E8503D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172" y="195540"/>
            <a:ext cx="809796" cy="627592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6415D24-9E30-5AE6-4A1E-B15DAA374DC0}"/>
              </a:ext>
            </a:extLst>
          </p:cNvPr>
          <p:cNvSpPr txBox="1">
            <a:spLocks/>
          </p:cNvSpPr>
          <p:nvPr/>
        </p:nvSpPr>
        <p:spPr>
          <a:xfrm>
            <a:off x="1" y="6581466"/>
            <a:ext cx="2540000" cy="276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100" dirty="0"/>
              <a:t>Villu Vatsfeld / 03.10.24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42838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FC6E14D8-786F-E643-05B7-6EA319662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939" y="120378"/>
            <a:ext cx="809796" cy="6275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7535B8-63F5-2C4E-0E89-409C309CE55A}"/>
              </a:ext>
            </a:extLst>
          </p:cNvPr>
          <p:cNvSpPr txBox="1">
            <a:spLocks/>
          </p:cNvSpPr>
          <p:nvPr/>
        </p:nvSpPr>
        <p:spPr>
          <a:xfrm>
            <a:off x="545684" y="135510"/>
            <a:ext cx="7208541" cy="386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2400" dirty="0"/>
              <a:t>Järeldused ja võimalused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36615-AF85-5688-6568-7BCDE9D0BCEE}"/>
              </a:ext>
            </a:extLst>
          </p:cNvPr>
          <p:cNvSpPr txBox="1"/>
          <p:nvPr/>
        </p:nvSpPr>
        <p:spPr>
          <a:xfrm>
            <a:off x="334337" y="661700"/>
            <a:ext cx="1164339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t-EE" sz="2000" b="1" cap="all" dirty="0">
                <a:solidFill>
                  <a:schemeClr val="bg1"/>
                </a:solidFill>
              </a:rPr>
              <a:t>Kaasaegne andmeside on osa liikuvusest: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000" cap="all" dirty="0">
                <a:solidFill>
                  <a:schemeClr val="bg1"/>
                </a:solidFill>
              </a:rPr>
              <a:t>Elukeskkonna ja ettevõtluse toimimiseks vajalike andmete tõrgeteta liikumine muudab elanikkonna ja tööjõu liikumise loogikat.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000" cap="all" dirty="0">
                <a:solidFill>
                  <a:schemeClr val="bg1"/>
                </a:solidFill>
              </a:rPr>
              <a:t>Andmeside kvaliteedil on määrav tähtsus ettevõtete paiknemisele ja suurema lisandväärtusega/väiksema ressursimõjuga ettevõtlusvaldkondade arengule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000" cap="all" dirty="0">
                <a:solidFill>
                  <a:schemeClr val="bg1"/>
                </a:solidFill>
              </a:rPr>
              <a:t>Andmeside muudab inimeste/elanike liiklemise tavasid ja omab otsest mõju teistele </a:t>
            </a:r>
            <a:r>
              <a:rPr lang="et-EE" sz="2000" cap="all" dirty="0" err="1">
                <a:solidFill>
                  <a:schemeClr val="bg1"/>
                </a:solidFill>
              </a:rPr>
              <a:t>eluValdkondadele</a:t>
            </a:r>
            <a:r>
              <a:rPr lang="et-EE" sz="2000" cap="all" dirty="0">
                <a:solidFill>
                  <a:schemeClr val="bg1"/>
                </a:solidFill>
              </a:rPr>
              <a:t> – ühistranspordile, avalikele teenustele, lokaalsele ettevõtlusekeskkonnale.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000" cap="all" dirty="0">
                <a:solidFill>
                  <a:schemeClr val="bg1"/>
                </a:solidFill>
              </a:rPr>
              <a:t>Andmesidevõrgu väljaarendamisel on konkreetselt mõõdetav keskkonnamõju süsiniku jalajälge.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A2359A-659D-44DB-3139-FEC5F4D59771}"/>
              </a:ext>
            </a:extLst>
          </p:cNvPr>
          <p:cNvSpPr txBox="1"/>
          <p:nvPr/>
        </p:nvSpPr>
        <p:spPr>
          <a:xfrm>
            <a:off x="454409" y="4508689"/>
            <a:ext cx="53709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800" dirty="0">
                <a:solidFill>
                  <a:schemeClr val="bg1"/>
                </a:solidFill>
              </a:rPr>
              <a:t>Andmeside kvaliteedist sõltub tulevikus veelgi rohkem, kus on toimiv ettevõtluskeskkond ja kus elavad, töötavad ning tarbivad reaalset lisandväärtust loovad inimesed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564802-391E-46FD-8884-14B6DE8278D0}"/>
              </a:ext>
            </a:extLst>
          </p:cNvPr>
          <p:cNvSpPr txBox="1"/>
          <p:nvPr/>
        </p:nvSpPr>
        <p:spPr>
          <a:xfrm>
            <a:off x="5894481" y="5238910"/>
            <a:ext cx="60832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800" dirty="0">
                <a:solidFill>
                  <a:schemeClr val="bg1"/>
                </a:solidFill>
              </a:rPr>
              <a:t>Kiire interneti kaablipõhine passiivvõrk on teistest tehnoloogiatest oluliselt pikema kasuliku elueaga, lõppmaksumuses odavam, strateegiliselt turvalisem ja keskkonnale väiksema mõjuga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B2C0658-9795-BC7B-3CF6-F04CE8597810}"/>
              </a:ext>
            </a:extLst>
          </p:cNvPr>
          <p:cNvSpPr txBox="1">
            <a:spLocks/>
          </p:cNvSpPr>
          <p:nvPr/>
        </p:nvSpPr>
        <p:spPr>
          <a:xfrm>
            <a:off x="1" y="6581466"/>
            <a:ext cx="2540000" cy="276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100" dirty="0">
                <a:solidFill>
                  <a:srgbClr val="FFFFFF"/>
                </a:solidFill>
              </a:rPr>
              <a:t>Villu Vatsfeld / 03.10.24</a:t>
            </a: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8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4D205-14AB-F894-E14E-B5CB903C8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E381CBEC-E27D-AB4C-B1AF-FBA9CADFB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172" y="195540"/>
            <a:ext cx="809796" cy="6275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FE2DE-EE8B-4FC0-D673-FED17E669C55}"/>
              </a:ext>
            </a:extLst>
          </p:cNvPr>
          <p:cNvSpPr txBox="1">
            <a:spLocks/>
          </p:cNvSpPr>
          <p:nvPr/>
        </p:nvSpPr>
        <p:spPr>
          <a:xfrm>
            <a:off x="734726" y="273109"/>
            <a:ext cx="5785759" cy="4724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dirty="0"/>
              <a:t>Kaardistamine.</a:t>
            </a:r>
            <a:endParaRPr lang="en-US" dirty="0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C04F88F5-8518-D37A-81C7-78875ED86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79" y="1049790"/>
            <a:ext cx="7877579" cy="4609137"/>
          </a:xfrm>
          <a:prstGeom prst="rect">
            <a:avLst/>
          </a:prstGeom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B33F9259-7648-ABF2-AAFC-A144F97A4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726" y="2242869"/>
            <a:ext cx="5113510" cy="441959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B75F093-DE3F-669F-AC9C-59DBAB94D3D4}"/>
              </a:ext>
            </a:extLst>
          </p:cNvPr>
          <p:cNvSpPr txBox="1">
            <a:spLocks/>
          </p:cNvSpPr>
          <p:nvPr/>
        </p:nvSpPr>
        <p:spPr>
          <a:xfrm>
            <a:off x="1" y="6581466"/>
            <a:ext cx="2540000" cy="276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100" dirty="0"/>
              <a:t>Villu Vatsfeld / 03.10.24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70016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C43685-694E-4579-B109-3C418D49DA65}">
  <ds:schemaRefs>
    <ds:schemaRef ds:uri="http://schemas.microsoft.com/sharepoint/v3"/>
    <ds:schemaRef ds:uri="http://purl.org/dc/dcmitype/"/>
    <ds:schemaRef ds:uri="http://purl.org/dc/terms/"/>
    <ds:schemaRef ds:uri="230e9df3-be65-4c73-a93b-d1236ebd677e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{BCDB4F34-A771-46C3-83F7-941F8ECBF50A}tf67328976_win32</Template>
  <TotalTime>1981</TotalTime>
  <Words>632</Words>
  <Application>Microsoft Office PowerPoint</Application>
  <PresentationFormat>Laiekraan</PresentationFormat>
  <Paragraphs>74</Paragraphs>
  <Slides>11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5" baseType="lpstr">
      <vt:lpstr>Arial</vt:lpstr>
      <vt:lpstr>Calibri</vt:lpstr>
      <vt:lpstr>Tenorite</vt:lpstr>
      <vt:lpstr>Office'i kujundus</vt:lpstr>
      <vt:lpstr>KAS JA Kuidas liigutab andmeside inimesi? Süsiniku jalajälg rohepüüdlustele ootamatutes kohtades. </vt:lpstr>
      <vt:lpstr>PowerPointi esitlus</vt:lpstr>
      <vt:lpstr>PowerPointi esitlus</vt:lpstr>
      <vt:lpstr>KAS EESTI ANDMESIDE ON SELLEKS VALMIS?</vt:lpstr>
      <vt:lpstr>PowerPointi esitlus</vt:lpstr>
      <vt:lpstr>Kus on euroopas 2019 kokku lepitud 1 Gbit/s? turul?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KÕIK VÕRGUS?</dc:title>
  <dc:creator>Villu Vatsfeld</dc:creator>
  <cp:lastModifiedBy>Villu Vatsfeld</cp:lastModifiedBy>
  <cp:revision>10</cp:revision>
  <dcterms:created xsi:type="dcterms:W3CDTF">2023-05-03T17:00:46Z</dcterms:created>
  <dcterms:modified xsi:type="dcterms:W3CDTF">2024-10-03T10:00:48Z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