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147483624" r:id="rId2"/>
    <p:sldId id="4211" r:id="rId3"/>
    <p:sldId id="277" r:id="rId4"/>
    <p:sldId id="687" r:id="rId5"/>
    <p:sldId id="2147483620" r:id="rId6"/>
    <p:sldId id="2147483621" r:id="rId7"/>
    <p:sldId id="2147483622" r:id="rId8"/>
    <p:sldId id="214748362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11" autoAdjust="0"/>
  </p:normalViewPr>
  <p:slideViewPr>
    <p:cSldViewPr snapToGrid="0">
      <p:cViewPr varScale="1">
        <p:scale>
          <a:sx n="39" d="100"/>
          <a:sy n="39" d="100"/>
        </p:scale>
        <p:origin x="6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AD7DB-A507-470C-9DA7-646EF01C1C3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11045-7CBC-46B4-9A50-0EBAF1405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6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Parem ühendus , alternatiiv – uus teenuse tase</a:t>
            </a:r>
          </a:p>
          <a:p>
            <a:r>
              <a:rPr lang="et-EE" dirty="0"/>
              <a:t>Lähedus  keskustega – aegruum väheneb – uued võimalused turism, töökoht, õppimine </a:t>
            </a:r>
          </a:p>
          <a:p>
            <a:r>
              <a:rPr lang="et-EE" dirty="0"/>
              <a:t>Kinnisvara hinna tõus – uued võimalused kinnisvara arendusel – kuna uus „müügiartikkel“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11045-7CBC-46B4-9A50-0EBAF14058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566B-F5E3-98B6-F548-F2D9D4D92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65B84-5F57-67D1-49F7-15301032A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8B84F-E8B0-A5BB-B9E2-E938D187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46BAA-192F-672E-1D23-097E1428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CB733-1668-FE63-B449-E8901837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7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E051-09DA-D385-17A0-1DEE3CD29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273EF-48A9-EF8D-C7BD-36E1DCE13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9194F-73F3-695C-1192-AD963AA3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C500F-5581-C23A-AE0A-FFBD848B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CD23-7F93-85C6-CF40-BD9304CA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6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B1890-FA6B-A37C-CAAF-B9049BAB1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F954B-7871-AE98-D4C6-20515CFB4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390C1-10A0-C894-4BCF-7F0912C5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CBCE1-99B1-2125-4E0D-DD9C86744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DD9CC-BD66-8071-5E79-60BEDFD9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6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F654-3F91-31A2-838F-293CB80D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F5A0F-CED2-936C-1465-90E626EC2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C88C9-3742-DB83-2792-EC26F1C6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9D456-C2B1-F6B5-6B6A-9E5CFB992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070CC-13F9-4B37-02BD-5CC3CE2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4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2A67-B8DC-7F0E-518E-86E1732C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A5C7-E7F8-063A-40B6-CE57FE960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AC5A6-9F0D-7AF0-21F2-E0900A12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B59E-560F-6EB5-3A94-A15B87C1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3567A-A1C9-2B7D-42BF-F393F7FC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5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03BB-1427-DCEC-523D-F8F98382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D0000-46B2-43BB-655C-F886C1C04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829A4-C7B3-BF63-FD3F-C46C2079F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3DF1A-22DB-EFF6-40FB-B5BC02BA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8239-89B4-5066-6BF3-552E4057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D11B8-219B-D06D-50E3-FE7A07DA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4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151F-2D18-07C5-49D5-F4608CC1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FD318-3BB9-4FE1-B404-B7F6639C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67F49-2AA5-4A90-9B88-97CCF5600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8F366-DD24-D195-12C3-F5C9F7853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35F5B-DB4B-72E9-9C1A-43939B756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0E4280-28B3-069D-FF0A-343CCCA6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30239-3996-6001-1A84-2ADF45B2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42F06-4A72-53BB-C526-C5713AB3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0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E6B3-A122-8879-4F7F-3F69BF52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CD7C9-1BCF-4272-3035-592635BF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61638-5A31-58F0-BA5A-20449323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E985D-B920-F9BB-ACA9-B352BD4C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2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41EF6-F313-18FD-B499-228C299C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D1D56-94BE-9EC4-FA0B-116571F0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8D7E4-05DF-3036-48A0-C5138ACC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5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3FBC-9361-FB71-A4B1-14BCBD457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A438-8254-8B0B-BF02-6BACFCB3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2436C-B55E-11B0-7DEA-180D1D278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28ABE-7709-067A-A900-C01BCED1A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F8D97-A07C-9F9C-C7DE-9E4FB345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9B627-1366-DC95-DF13-DB0A85ED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8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57A0-E818-E332-3BF6-365FD68C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7ADF03-87DA-7E31-CBB0-29EA437CB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D8A7B-6D53-1BFD-424C-C14E309FD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39A74-392F-BFDA-0B6B-95B35265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BC2E4-7E2D-7503-417E-4E38654C3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A05A5-10DB-8835-33BB-38F20C3F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C30EEC-732D-4124-D71B-0725FCB5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178A9-05E1-1CD8-A74F-8844B85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C1C1-CD18-2D6C-3BD1-86BC2A5CA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546EF-0407-44A8-A2DC-C0DF62A555C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EBA08-E943-7B8C-A9FE-3B23D94BA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EAD3-D87F-D580-0952-92A5408FF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B217-FD06-4BC3-96E6-13F624E68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1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be.e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F547D-4AC1-4D4E-A424-9422C3244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D7189-F975-4F01-B841-424E9CECC56E}"/>
              </a:ext>
            </a:extLst>
          </p:cNvPr>
          <p:cNvSpPr txBox="1"/>
          <p:nvPr/>
        </p:nvSpPr>
        <p:spPr>
          <a:xfrm>
            <a:off x="393700" y="2169728"/>
            <a:ext cx="5165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b="1" dirty="0">
                <a:solidFill>
                  <a:srgbClr val="FFC000"/>
                </a:solidFill>
                <a:latin typeface="Myriad Pro" panose="020B0503030403020204" pitchFamily="34" charset="0"/>
              </a:rPr>
              <a:t>RAIL BALTICA</a:t>
            </a:r>
            <a:r>
              <a:rPr lang="en-US" sz="4000" b="1" dirty="0">
                <a:solidFill>
                  <a:srgbClr val="FFC000"/>
                </a:solidFill>
                <a:latin typeface="Myriad Pro" panose="020B0503030403020204" pitchFamily="34" charset="0"/>
              </a:rPr>
              <a:t> MÕJU</a:t>
            </a:r>
          </a:p>
          <a:p>
            <a:r>
              <a:rPr lang="en-US" sz="4000" b="1" dirty="0">
                <a:solidFill>
                  <a:srgbClr val="FFC000"/>
                </a:solidFill>
                <a:latin typeface="Myriad Pro" panose="020B0503030403020204" pitchFamily="34" charset="0"/>
              </a:rPr>
              <a:t>EESTI MAJANDUSELE JA RESSURSSIDELE</a:t>
            </a:r>
            <a:endParaRPr lang="et-EE" sz="3600" b="1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57CDD2-A486-4536-E7FB-5D830175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4722094"/>
            <a:ext cx="4667250" cy="870684"/>
          </a:xfrm>
        </p:spPr>
        <p:txBody>
          <a:bodyPr>
            <a:noAutofit/>
          </a:bodyPr>
          <a:lstStyle/>
          <a:p>
            <a:r>
              <a:rPr lang="et-EE" sz="2000" dirty="0">
                <a:solidFill>
                  <a:schemeClr val="bg1"/>
                </a:solidFill>
                <a:latin typeface="Myriad Pro" panose="020B0703030403020204" pitchFamily="34" charset="0"/>
              </a:rPr>
              <a:t>Harri </a:t>
            </a:r>
            <a:r>
              <a:rPr lang="et-EE" sz="2000" dirty="0" err="1">
                <a:solidFill>
                  <a:schemeClr val="bg1"/>
                </a:solidFill>
                <a:latin typeface="Myriad Pro" panose="020B0703030403020204" pitchFamily="34" charset="0"/>
              </a:rPr>
              <a:t>Aro</a:t>
            </a:r>
            <a:br>
              <a:rPr lang="en-US" sz="2000" dirty="0">
                <a:solidFill>
                  <a:schemeClr val="bg1"/>
                </a:solidFill>
                <a:latin typeface="Myriad Pro" panose="020B0703030403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äriarenduse</a:t>
            </a:r>
            <a:r>
              <a:rPr lang="en-US" sz="20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valdkonna</a:t>
            </a:r>
            <a:r>
              <a:rPr lang="en-US" sz="20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koordinaator</a:t>
            </a:r>
            <a:endParaRPr sz="20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6219C12-2404-8EA5-1B52-56F143E9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46" y="6328372"/>
            <a:ext cx="1586476" cy="3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night sky&#10;&#10;Description automatically generated">
            <a:extLst>
              <a:ext uri="{FF2B5EF4-FFF2-40B4-BE49-F238E27FC236}">
                <a16:creationId xmlns:a16="http://schemas.microsoft.com/office/drawing/2014/main" id="{95476CC3-9661-848A-4E15-EF42BE12D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597A765-D9A8-D5F9-3580-4072553FA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21" y="85770"/>
            <a:ext cx="6021367" cy="6986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6B30F-9EA6-B96C-A1A9-D8B7B9FA95CC}"/>
              </a:ext>
            </a:extLst>
          </p:cNvPr>
          <p:cNvSpPr txBox="1"/>
          <p:nvPr/>
        </p:nvSpPr>
        <p:spPr>
          <a:xfrm>
            <a:off x="522215" y="744740"/>
            <a:ext cx="83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Myanmar Text" panose="020B0502040204020203" pitchFamily="34" charset="0"/>
              </a:rPr>
              <a:t>RAIL BALTICA </a:t>
            </a:r>
            <a:r>
              <a:rPr lang="en-US" sz="3200" b="1" dirty="0">
                <a:solidFill>
                  <a:srgbClr val="FFC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– </a:t>
            </a:r>
            <a:br>
              <a:rPr lang="en-US" sz="3200" b="1" dirty="0">
                <a:solidFill>
                  <a:srgbClr val="FFC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Myanmar Text" panose="020B0502040204020203" pitchFamily="34" charset="0"/>
              </a:rPr>
              <a:t>OSA PÕHJA-LÄÄNEMERE KORIDORIST</a:t>
            </a:r>
            <a:endParaRPr lang="en-GB" sz="3200" dirty="0">
              <a:solidFill>
                <a:srgbClr val="FFC000"/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4EEAC-82C3-65D3-DC7B-D567CD7D2EDA}"/>
              </a:ext>
            </a:extLst>
          </p:cNvPr>
          <p:cNvSpPr txBox="1"/>
          <p:nvPr/>
        </p:nvSpPr>
        <p:spPr>
          <a:xfrm>
            <a:off x="522215" y="2246036"/>
            <a:ext cx="5970864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377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Kiire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turvaline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mugav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ja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keskkonnasõbralik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ühendus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Euroopa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raudteevõrgustikuga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  <a:p>
            <a:pPr marL="285750" indent="-285750" defTabSz="914377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solidFill>
                  <a:schemeClr val="bg1"/>
                </a:solidFill>
                <a:latin typeface="Myriad Pro" panose="020B0703030403020204" pitchFamily="34" charset="0"/>
              </a:rPr>
              <a:t>Suur</a:t>
            </a:r>
            <a:r>
              <a:rPr lang="en-US" sz="1800" dirty="0">
                <a:solidFill>
                  <a:schemeClr val="bg1"/>
                </a:solidFill>
                <a:latin typeface="Myriad Pro" panose="020B0703030403020204" pitchFamily="34" charset="0"/>
              </a:rPr>
              <a:t> ja </a:t>
            </a:r>
            <a:r>
              <a:rPr lang="en-US" sz="1800" dirty="0" err="1">
                <a:solidFill>
                  <a:schemeClr val="bg1"/>
                </a:solidFill>
                <a:latin typeface="Myriad Pro" panose="020B0703030403020204" pitchFamily="34" charset="0"/>
              </a:rPr>
              <a:t>järjepidev</a:t>
            </a:r>
            <a:r>
              <a:rPr lang="en-US" sz="1800" dirty="0">
                <a:solidFill>
                  <a:schemeClr val="bg1"/>
                </a:solidFill>
                <a:latin typeface="Myriad Pro" panose="020B0703030403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Myriad Pro" panose="020B0703030403020204" pitchFamily="34" charset="0"/>
              </a:rPr>
              <a:t>välisinvesteering</a:t>
            </a:r>
            <a:r>
              <a:rPr lang="en-US" sz="1800" dirty="0">
                <a:solidFill>
                  <a:schemeClr val="bg1"/>
                </a:solidFill>
                <a:latin typeface="Myriad Pro" panose="020B07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yriad Pro" panose="020B0703030403020204" pitchFamily="34" charset="0"/>
              </a:rPr>
              <a:t>majandusse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.</a:t>
            </a:r>
          </a:p>
          <a:p>
            <a:pPr marL="285750" indent="-285750" defTabSz="914377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Uus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majandus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ja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julgeolekukoridor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  <a:p>
            <a:pPr marL="285750" indent="-285750" defTabSz="914377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Koostöö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Poola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ja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Soomega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  <a:p>
            <a:pPr marL="285750" indent="-285750" defTabSz="914377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Balti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riikide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ühendamine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ühtseks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raudtee-infrastruktuuriks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  <a:p>
            <a:pPr marL="285750" indent="-285750" defTabSz="914377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Ühendus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Euroopa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TEN-T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võrkude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ja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paljude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sadamate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ning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terminalidega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üle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kogu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Myriad Pro" panose="020B0503030403020204" pitchFamily="34" charset="0"/>
              </a:rPr>
              <a:t>Euroopa</a:t>
            </a:r>
            <a:r>
              <a:rPr lang="en-GB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380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slope&#10;&#10;Description automatically generated">
            <a:extLst>
              <a:ext uri="{FF2B5EF4-FFF2-40B4-BE49-F238E27FC236}">
                <a16:creationId xmlns:a16="http://schemas.microsoft.com/office/drawing/2014/main" id="{DA4CD5EE-9A55-4C05-8AAB-DF99C90F3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67C22-2950-434F-914D-D77FEAE14710}"/>
              </a:ext>
            </a:extLst>
          </p:cNvPr>
          <p:cNvSpPr txBox="1"/>
          <p:nvPr/>
        </p:nvSpPr>
        <p:spPr>
          <a:xfrm>
            <a:off x="414660" y="769238"/>
            <a:ext cx="7429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 dirty="0">
                <a:solidFill>
                  <a:srgbClr val="FFC000"/>
                </a:solidFill>
                <a:latin typeface="Myriad Pro" panose="020B0503030403020204" pitchFamily="34" charset="0"/>
              </a:rPr>
              <a:t>KOHALIKUD PEATUSED</a:t>
            </a:r>
            <a:endParaRPr lang="et-EE" sz="3200" b="1" i="0" u="none" strike="noStrike" baseline="0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37884-E5C0-41E5-90DD-55DCDDA1639E}"/>
              </a:ext>
            </a:extLst>
          </p:cNvPr>
          <p:cNvSpPr txBox="1"/>
          <p:nvPr/>
        </p:nvSpPr>
        <p:spPr>
          <a:xfrm>
            <a:off x="414660" y="1905506"/>
            <a:ext cx="59861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Kohalik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rongiliiklus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annab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rahvusvahelisele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raudteele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laiema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1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kasutusvõimaluse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.</a:t>
            </a:r>
          </a:p>
          <a:p>
            <a:endParaRPr lang="en-US" sz="1600" b="1" dirty="0">
              <a:effectLst/>
              <a:latin typeface="Myriad Pro" panose="020B0703030403020204" pitchFamily="34" charset="0"/>
            </a:endParaRP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Rail Baltica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rahvusvahelised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reisiterminalid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tulevad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Tallinnas </a:t>
            </a:r>
            <a:r>
              <a:rPr lang="en-US" sz="1600" b="0" i="0" dirty="0" err="1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Ülemistele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ja </a:t>
            </a:r>
            <a:r>
              <a:rPr lang="en-US" sz="1600" b="0" i="0" dirty="0" err="1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Pärnusse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.</a:t>
            </a:r>
            <a:br>
              <a:rPr lang="en-US" sz="1600" dirty="0">
                <a:solidFill>
                  <a:schemeClr val="bg1"/>
                </a:solidFill>
                <a:latin typeface="Myriad Pro" panose="020B0703030403020204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Myriad Pro" panose="020B0703030403020204" pitchFamily="34" charset="0"/>
              </a:rPr>
            </a:b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Lisaks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on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raudteele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planeeritud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ka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kohaliku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tähtsusega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peatused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regionaalrongidele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Praeguse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plaani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kohaselt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tulevad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Eesti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raudteelõigule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järgmised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kohaliku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tähtsusega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peatused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: </a:t>
            </a:r>
          </a:p>
          <a:p>
            <a:endParaRPr lang="en-US" sz="1600" b="0" i="0" dirty="0">
              <a:solidFill>
                <a:schemeClr val="bg1"/>
              </a:solidFill>
              <a:effectLst/>
              <a:latin typeface="Myriad Pro" panose="020B0703030403020204" pitchFamily="34" charset="0"/>
            </a:endParaRPr>
          </a:p>
          <a:p>
            <a:r>
              <a:rPr lang="en-US" sz="1600" b="0" i="0" dirty="0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Assaku, Luige, Saku, Kurtna, Kohila, Rapla, Järvakandi, </a:t>
            </a:r>
            <a:r>
              <a:rPr lang="en-US" sz="1600" b="0" i="0" dirty="0" err="1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Kaisma</a:t>
            </a:r>
            <a:r>
              <a:rPr lang="en-US" sz="1600" b="0" i="0" dirty="0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, </a:t>
            </a:r>
            <a:r>
              <a:rPr lang="en-US" sz="1600" b="0" i="0" dirty="0" err="1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Tootsi</a:t>
            </a:r>
            <a:r>
              <a:rPr lang="en-US" sz="1600" b="0" i="0" dirty="0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, Urge, </a:t>
            </a:r>
            <a:r>
              <a:rPr lang="en-US" sz="1600" b="0" i="0" dirty="0" err="1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Surju</a:t>
            </a:r>
            <a:r>
              <a:rPr lang="en-US" sz="1600" b="0" i="0" dirty="0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 ja </a:t>
            </a:r>
            <a:r>
              <a:rPr lang="en-US" sz="1600" dirty="0" err="1">
                <a:solidFill>
                  <a:srgbClr val="FFC000"/>
                </a:solidFill>
                <a:latin typeface="Myriad Pro" panose="020B0703030403020204" pitchFamily="34" charset="0"/>
              </a:rPr>
              <a:t>Urissaare</a:t>
            </a:r>
            <a:r>
              <a:rPr lang="en-US" sz="1600" b="0" i="0" dirty="0">
                <a:solidFill>
                  <a:srgbClr val="FFC000"/>
                </a:solidFill>
                <a:effectLst/>
                <a:latin typeface="Myriad Pro" panose="020B0703030403020204" pitchFamily="34" charset="0"/>
              </a:rPr>
              <a:t>.</a:t>
            </a:r>
            <a:endParaRPr lang="en-US" sz="1600" dirty="0">
              <a:solidFill>
                <a:srgbClr val="FFC000"/>
              </a:solidFill>
              <a:latin typeface="Myriad Pro" panose="020B07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1166D-5228-9870-FC44-E80938C12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27" y="0"/>
            <a:ext cx="481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18ED6C0D-C62A-A52E-5A41-BD7C509A2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857FBA-7231-23E6-BA5A-63A93FDC206B}"/>
              </a:ext>
            </a:extLst>
          </p:cNvPr>
          <p:cNvSpPr txBox="1"/>
          <p:nvPr/>
        </p:nvSpPr>
        <p:spPr>
          <a:xfrm>
            <a:off x="465816" y="666997"/>
            <a:ext cx="6698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C000"/>
                </a:solidFill>
                <a:latin typeface="Myriad Pro" panose="020B0703030403020204" pitchFamily="34" charset="0"/>
              </a:rPr>
              <a:t>PÕHITRASSI EHITUSE ALGUS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DD0C1-38B9-6AF3-55B3-78745354420D}"/>
              </a:ext>
            </a:extLst>
          </p:cNvPr>
          <p:cNvSpPr txBox="1"/>
          <p:nvPr/>
        </p:nvSpPr>
        <p:spPr>
          <a:xfrm>
            <a:off x="465816" y="1471274"/>
            <a:ext cx="5833384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Ülemiste - Soodevahe (</a:t>
            </a:r>
            <a:r>
              <a:rPr lang="en-US" b="1" dirty="0">
                <a:solidFill>
                  <a:srgbClr val="ED7D31"/>
                </a:solidFill>
                <a:latin typeface="Myriad Pro" panose="020B0703030403020204" pitchFamily="34" charset="0"/>
              </a:rPr>
              <a:t>4,8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  <a:endParaRPr lang="en-US" b="1" dirty="0">
              <a:solidFill>
                <a:srgbClr val="FFC102"/>
              </a:solidFill>
              <a:latin typeface="Myriad Pro" panose="020B0703030403020204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i-FI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Soodevahe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</a:t>
            </a:r>
            <a:r>
              <a:rPr kumimoji="0" lang="fi-FI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jaam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ja Soodevahe - </a:t>
            </a:r>
            <a:r>
              <a:rPr kumimoji="0" lang="fi-FI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Kangru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703030403020204" pitchFamily="34" charset="0"/>
              </a:rPr>
              <a:t>11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Kangru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- Saku (</a:t>
            </a:r>
            <a:r>
              <a:rPr lang="en-US" b="1" dirty="0">
                <a:solidFill>
                  <a:srgbClr val="ED7D31"/>
                </a:solidFill>
                <a:latin typeface="Myriad Pro" panose="020B0703030403020204" pitchFamily="34" charset="0"/>
              </a:rPr>
              <a:t>8,7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703030403020204" pitchFamily="34" charset="0"/>
              </a:rPr>
              <a:t>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Saku - Harju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mk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piir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(</a:t>
            </a:r>
            <a:r>
              <a:rPr lang="en-US" b="1" dirty="0">
                <a:solidFill>
                  <a:srgbClr val="ED7D31"/>
                </a:solidFill>
                <a:latin typeface="Myriad Pro" panose="020B0703030403020204" pitchFamily="34" charset="0"/>
              </a:rPr>
              <a:t>10,5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703030403020204" pitchFamily="34" charset="0"/>
              </a:rPr>
              <a:t>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Harju/Rapla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mk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piir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Loone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(</a:t>
            </a:r>
            <a:r>
              <a:rPr lang="en-US" b="1" dirty="0">
                <a:solidFill>
                  <a:srgbClr val="ED7D31"/>
                </a:solidFill>
                <a:latin typeface="Myriad Pro" panose="020B0703030403020204" pitchFamily="34" charset="0"/>
              </a:rPr>
              <a:t>9,2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Loone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küla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Hagudi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(Kuku) (</a:t>
            </a:r>
            <a:r>
              <a:rPr lang="en-US" b="1" dirty="0">
                <a:solidFill>
                  <a:srgbClr val="ED7D31"/>
                </a:solidFill>
                <a:latin typeface="Myriad Pro" panose="020B0703030403020204" pitchFamily="34" charset="0"/>
              </a:rPr>
              <a:t>7,1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 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Hagudi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(Kuku) – Alu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703030403020204" pitchFamily="34" charset="0"/>
              </a:rPr>
              <a:t>7,0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Alu 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Kärpla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703030403020204" pitchFamily="34" charset="0"/>
              </a:rPr>
              <a:t>17,2 km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703030403020204" pitchFamily="34" charset="0"/>
              </a:rPr>
              <a:t>)</a:t>
            </a:r>
            <a:endParaRPr lang="en-US" b="1" dirty="0">
              <a:solidFill>
                <a:prstClr val="white"/>
              </a:solidFill>
              <a:latin typeface="Myriad Pro" panose="020B0703030403020204" pitchFamily="34" charset="0"/>
            </a:endParaRPr>
          </a:p>
          <a:p>
            <a:pPr marR="0" lvl="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b="1" dirty="0">
                <a:solidFill>
                  <a:prstClr val="white"/>
                </a:solidFill>
                <a:latin typeface="Myriad Pro Light" panose="020B0403030403020204" pitchFamily="34" charset="0"/>
              </a:rPr>
            </a:br>
            <a:r>
              <a:rPr lang="en-US" dirty="0">
                <a:solidFill>
                  <a:srgbClr val="FFC000"/>
                </a:solidFill>
                <a:latin typeface="Myriad Pro" panose="020B0703030403020204" pitchFamily="34" charset="0"/>
              </a:rPr>
              <a:t>PEALISEHITUS</a:t>
            </a:r>
          </a:p>
          <a:p>
            <a:pPr marR="0" lvl="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t-EE" sz="1800" b="1" dirty="0">
                <a:solidFill>
                  <a:schemeClr val="bg1"/>
                </a:solidFill>
                <a:latin typeface="Myriad Pro" panose="020B0703030403020204" pitchFamily="34" charset="0"/>
              </a:rPr>
              <a:t>2024+ </a:t>
            </a:r>
            <a:r>
              <a:rPr lang="en-US" sz="1800" b="1" dirty="0" err="1">
                <a:solidFill>
                  <a:schemeClr val="bg1"/>
                </a:solidFill>
                <a:latin typeface="Myriad Pro" panose="020B0703030403020204" pitchFamily="34" charset="0"/>
              </a:rPr>
              <a:t>jaotatuna</a:t>
            </a:r>
            <a:r>
              <a:rPr lang="en-US" sz="1800" b="1" dirty="0">
                <a:solidFill>
                  <a:schemeClr val="bg1"/>
                </a:solidFill>
                <a:latin typeface="Myriad Pro" panose="020B0703030403020204" pitchFamily="34" charset="0"/>
              </a:rPr>
              <a:t> </a:t>
            </a:r>
            <a:r>
              <a:rPr lang="et-EE" sz="1800" b="1" dirty="0">
                <a:solidFill>
                  <a:schemeClr val="bg1"/>
                </a:solidFill>
                <a:latin typeface="Myriad Pro" panose="020B0703030403020204" pitchFamily="34" charset="0"/>
              </a:rPr>
              <a:t>2-3 </a:t>
            </a:r>
            <a:r>
              <a:rPr lang="en-US" sz="1800" b="1" dirty="0" err="1">
                <a:solidFill>
                  <a:schemeClr val="bg1"/>
                </a:solidFill>
                <a:latin typeface="Myriad Pro" panose="020B0703030403020204" pitchFamily="34" charset="0"/>
              </a:rPr>
              <a:t>lõiku</a:t>
            </a:r>
            <a:r>
              <a:rPr lang="en-US" sz="1800" b="1" dirty="0">
                <a:solidFill>
                  <a:schemeClr val="bg1"/>
                </a:solidFill>
                <a:latin typeface="Myriad Pro" panose="020B0703030403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pic>
        <p:nvPicPr>
          <p:cNvPr id="5" name="Picture 4" descr="A map of a route&#10;&#10;Description automatically generated">
            <a:extLst>
              <a:ext uri="{FF2B5EF4-FFF2-40B4-BE49-F238E27FC236}">
                <a16:creationId xmlns:a16="http://schemas.microsoft.com/office/drawing/2014/main" id="{3AE207B5-4556-5A6D-DD85-F7C14289E8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"/>
          <a:stretch/>
        </p:blipFill>
        <p:spPr>
          <a:xfrm>
            <a:off x="6669917" y="0"/>
            <a:ext cx="5522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7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now, outdoor, slope&#10;&#10;Description automatically generated">
            <a:extLst>
              <a:ext uri="{FF2B5EF4-FFF2-40B4-BE49-F238E27FC236}">
                <a16:creationId xmlns:a16="http://schemas.microsoft.com/office/drawing/2014/main" id="{798E3F34-F6FA-4986-F547-9D672265D3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5502"/>
            <a:ext cx="12192000" cy="6933501"/>
          </a:xfrm>
          <a:prstGeom prst="rect">
            <a:avLst/>
          </a:prstGeom>
        </p:spPr>
      </p:pic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676E7602-9648-747C-8455-9582CC95DA84}"/>
              </a:ext>
            </a:extLst>
          </p:cNvPr>
          <p:cNvSpPr/>
          <p:nvPr/>
        </p:nvSpPr>
        <p:spPr>
          <a:xfrm>
            <a:off x="1980837" y="1306436"/>
            <a:ext cx="5133954" cy="347389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131C2C-D547-6738-6977-198131EA2610}"/>
              </a:ext>
            </a:extLst>
          </p:cNvPr>
          <p:cNvCxnSpPr>
            <a:cxnSpLocks/>
          </p:cNvCxnSpPr>
          <p:nvPr/>
        </p:nvCxnSpPr>
        <p:spPr>
          <a:xfrm flipH="1">
            <a:off x="1924836" y="1224397"/>
            <a:ext cx="7340" cy="5494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8EA6B6-9FB8-54DE-A8D6-5458E2B76473}"/>
              </a:ext>
            </a:extLst>
          </p:cNvPr>
          <p:cNvCxnSpPr>
            <a:cxnSpLocks/>
          </p:cNvCxnSpPr>
          <p:nvPr/>
        </p:nvCxnSpPr>
        <p:spPr>
          <a:xfrm>
            <a:off x="7125885" y="1224397"/>
            <a:ext cx="0" cy="5523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13F69C-858C-84B7-A3E3-9C66392E26F2}"/>
              </a:ext>
            </a:extLst>
          </p:cNvPr>
          <p:cNvCxnSpPr>
            <a:cxnSpLocks/>
          </p:cNvCxnSpPr>
          <p:nvPr/>
        </p:nvCxnSpPr>
        <p:spPr>
          <a:xfrm>
            <a:off x="8643058" y="1224397"/>
            <a:ext cx="0" cy="5493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103CF6A-598B-5BF4-6335-272C7A08CF74}"/>
              </a:ext>
            </a:extLst>
          </p:cNvPr>
          <p:cNvSpPr txBox="1"/>
          <p:nvPr/>
        </p:nvSpPr>
        <p:spPr>
          <a:xfrm>
            <a:off x="3032920" y="960797"/>
            <a:ext cx="16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2024 - 2029</a:t>
            </a: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08DDB14E-4C69-489B-CFD0-FE73EDF382E3}"/>
              </a:ext>
            </a:extLst>
          </p:cNvPr>
          <p:cNvSpPr/>
          <p:nvPr/>
        </p:nvSpPr>
        <p:spPr>
          <a:xfrm>
            <a:off x="1943270" y="2202048"/>
            <a:ext cx="9094071" cy="320983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24964B-8328-47EF-9892-6AC6E797B151}"/>
              </a:ext>
            </a:extLst>
          </p:cNvPr>
          <p:cNvSpPr txBox="1"/>
          <p:nvPr/>
        </p:nvSpPr>
        <p:spPr>
          <a:xfrm>
            <a:off x="5740774" y="1923941"/>
            <a:ext cx="16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2026 - 2030</a:t>
            </a:r>
          </a:p>
        </p:txBody>
      </p:sp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90942E4F-5722-1256-02A7-F169D940D656}"/>
              </a:ext>
            </a:extLst>
          </p:cNvPr>
          <p:cNvSpPr/>
          <p:nvPr/>
        </p:nvSpPr>
        <p:spPr>
          <a:xfrm>
            <a:off x="1943270" y="3071254"/>
            <a:ext cx="9094075" cy="312728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32C24-52A0-4293-01F4-94811BCE6353}"/>
              </a:ext>
            </a:extLst>
          </p:cNvPr>
          <p:cNvSpPr txBox="1"/>
          <p:nvPr/>
        </p:nvSpPr>
        <p:spPr>
          <a:xfrm>
            <a:off x="5740774" y="2804217"/>
            <a:ext cx="16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2025 - 2030</a:t>
            </a:r>
          </a:p>
        </p:txBody>
      </p:sp>
      <p:sp>
        <p:nvSpPr>
          <p:cNvPr id="44" name="Arrow: Left-Right 43">
            <a:extLst>
              <a:ext uri="{FF2B5EF4-FFF2-40B4-BE49-F238E27FC236}">
                <a16:creationId xmlns:a16="http://schemas.microsoft.com/office/drawing/2014/main" id="{A123912D-DDD7-805D-16EF-A6DF139C85BB}"/>
              </a:ext>
            </a:extLst>
          </p:cNvPr>
          <p:cNvSpPr/>
          <p:nvPr/>
        </p:nvSpPr>
        <p:spPr>
          <a:xfrm>
            <a:off x="1980837" y="3925155"/>
            <a:ext cx="761038" cy="284532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A18828-CD8D-3B29-993A-D096FCB2CAC7}"/>
              </a:ext>
            </a:extLst>
          </p:cNvPr>
          <p:cNvSpPr txBox="1"/>
          <p:nvPr/>
        </p:nvSpPr>
        <p:spPr>
          <a:xfrm>
            <a:off x="1948727" y="3582979"/>
            <a:ext cx="142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2023 - 2028</a:t>
            </a:r>
          </a:p>
        </p:txBody>
      </p: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A3592B59-E2D2-E202-D71B-671CC59903BB}"/>
              </a:ext>
            </a:extLst>
          </p:cNvPr>
          <p:cNvSpPr/>
          <p:nvPr/>
        </p:nvSpPr>
        <p:spPr>
          <a:xfrm>
            <a:off x="8092399" y="5105961"/>
            <a:ext cx="516623" cy="312316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B8CD1D-F4DB-A3DB-7D30-91B1E7328397}"/>
              </a:ext>
            </a:extLst>
          </p:cNvPr>
          <p:cNvSpPr txBox="1"/>
          <p:nvPr/>
        </p:nvSpPr>
        <p:spPr>
          <a:xfrm>
            <a:off x="7381363" y="4725770"/>
            <a:ext cx="130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2025 - 2029</a:t>
            </a:r>
          </a:p>
        </p:txBody>
      </p:sp>
      <p:sp>
        <p:nvSpPr>
          <p:cNvPr id="60" name="Arrow: Left-Right 59">
            <a:extLst>
              <a:ext uri="{FF2B5EF4-FFF2-40B4-BE49-F238E27FC236}">
                <a16:creationId xmlns:a16="http://schemas.microsoft.com/office/drawing/2014/main" id="{4D2BC435-8D1A-79CA-11CC-E4A77CBF40FC}"/>
              </a:ext>
            </a:extLst>
          </p:cNvPr>
          <p:cNvSpPr/>
          <p:nvPr/>
        </p:nvSpPr>
        <p:spPr>
          <a:xfrm>
            <a:off x="2749215" y="4421430"/>
            <a:ext cx="8288127" cy="349219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210B09-F882-FDB1-A805-DDE7BEB41FAB}"/>
              </a:ext>
            </a:extLst>
          </p:cNvPr>
          <p:cNvSpPr txBox="1"/>
          <p:nvPr/>
        </p:nvSpPr>
        <p:spPr>
          <a:xfrm>
            <a:off x="5290540" y="4180601"/>
            <a:ext cx="16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2027 - 2029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E0B9975-04BC-B99A-CBD4-86F0DDCB7722}"/>
              </a:ext>
            </a:extLst>
          </p:cNvPr>
          <p:cNvCxnSpPr>
            <a:cxnSpLocks/>
          </p:cNvCxnSpPr>
          <p:nvPr/>
        </p:nvCxnSpPr>
        <p:spPr>
          <a:xfrm>
            <a:off x="2749215" y="4209687"/>
            <a:ext cx="0" cy="70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B8EABAA-F97D-DC53-95FF-7922A2414DC4}"/>
              </a:ext>
            </a:extLst>
          </p:cNvPr>
          <p:cNvCxnSpPr>
            <a:cxnSpLocks/>
          </p:cNvCxnSpPr>
          <p:nvPr/>
        </p:nvCxnSpPr>
        <p:spPr>
          <a:xfrm>
            <a:off x="8033676" y="4961042"/>
            <a:ext cx="0" cy="631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DF162197-CD43-8AA2-0A43-7ADB131E2A3E}"/>
              </a:ext>
            </a:extLst>
          </p:cNvPr>
          <p:cNvSpPr/>
          <p:nvPr/>
        </p:nvSpPr>
        <p:spPr>
          <a:xfrm>
            <a:off x="2406361" y="5870888"/>
            <a:ext cx="8630980" cy="360592"/>
          </a:xfrm>
          <a:prstGeom prst="leftRightArrow">
            <a:avLst/>
          </a:prstGeom>
          <a:solidFill>
            <a:srgbClr val="3B97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E11BC18-DCAA-BC90-5A81-A36CEA12E2AF}"/>
              </a:ext>
            </a:extLst>
          </p:cNvPr>
          <p:cNvSpPr txBox="1"/>
          <p:nvPr/>
        </p:nvSpPr>
        <p:spPr>
          <a:xfrm>
            <a:off x="5301722" y="5607824"/>
            <a:ext cx="165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2024 - 2030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BA29B-C3E2-70DF-2F60-19C94B1358C2}"/>
              </a:ext>
            </a:extLst>
          </p:cNvPr>
          <p:cNvSpPr txBox="1"/>
          <p:nvPr/>
        </p:nvSpPr>
        <p:spPr>
          <a:xfrm>
            <a:off x="1838223" y="450465"/>
            <a:ext cx="11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703030403020204" pitchFamily="34" charset="0"/>
              </a:rPr>
              <a:t>TALLINN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23080-74DA-D13E-5AC0-460AD1083E9D}"/>
              </a:ext>
            </a:extLst>
          </p:cNvPr>
          <p:cNvSpPr txBox="1"/>
          <p:nvPr/>
        </p:nvSpPr>
        <p:spPr>
          <a:xfrm>
            <a:off x="5031702" y="450465"/>
            <a:ext cx="94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703030403020204" pitchFamily="34" charset="0"/>
              </a:rPr>
              <a:t>TOOTSI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E9DBD-37E4-C685-E859-1C454283FF2B}"/>
              </a:ext>
            </a:extLst>
          </p:cNvPr>
          <p:cNvSpPr txBox="1"/>
          <p:nvPr/>
        </p:nvSpPr>
        <p:spPr>
          <a:xfrm>
            <a:off x="8188959" y="453067"/>
            <a:ext cx="9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703030403020204" pitchFamily="34" charset="0"/>
              </a:rPr>
              <a:t>PÄRNU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3E075-BBD8-AD6E-3001-8CB9D4F8A762}"/>
              </a:ext>
            </a:extLst>
          </p:cNvPr>
          <p:cNvCxnSpPr>
            <a:cxnSpLocks/>
          </p:cNvCxnSpPr>
          <p:nvPr/>
        </p:nvCxnSpPr>
        <p:spPr>
          <a:xfrm>
            <a:off x="11037341" y="1224397"/>
            <a:ext cx="39212" cy="546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2CE664-D85C-A5F1-A697-7653F992B825}"/>
              </a:ext>
            </a:extLst>
          </p:cNvPr>
          <p:cNvSpPr txBox="1"/>
          <p:nvPr/>
        </p:nvSpPr>
        <p:spPr>
          <a:xfrm>
            <a:off x="10682714" y="454705"/>
            <a:ext cx="70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703030403020204" pitchFamily="34" charset="0"/>
              </a:rPr>
              <a:t>IKLA</a:t>
            </a:r>
          </a:p>
        </p:txBody>
      </p:sp>
      <p:sp>
        <p:nvSpPr>
          <p:cNvPr id="17" name="Rectangle: Top Corners Snipped 16">
            <a:extLst>
              <a:ext uri="{FF2B5EF4-FFF2-40B4-BE49-F238E27FC236}">
                <a16:creationId xmlns:a16="http://schemas.microsoft.com/office/drawing/2014/main" id="{B28ED0A6-B126-9B4D-BF1B-74950340BDFB}"/>
              </a:ext>
            </a:extLst>
          </p:cNvPr>
          <p:cNvSpPr/>
          <p:nvPr/>
        </p:nvSpPr>
        <p:spPr>
          <a:xfrm>
            <a:off x="410556" y="1224397"/>
            <a:ext cx="1181079" cy="424913"/>
          </a:xfrm>
          <a:prstGeom prst="snip2SameRect">
            <a:avLst>
              <a:gd name="adj1" fmla="val 50000"/>
              <a:gd name="adj2" fmla="val 1622"/>
            </a:avLst>
          </a:prstGeom>
          <a:solidFill>
            <a:srgbClr val="3B97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ectangle: Top Corners Snipped 32">
            <a:extLst>
              <a:ext uri="{FF2B5EF4-FFF2-40B4-BE49-F238E27FC236}">
                <a16:creationId xmlns:a16="http://schemas.microsoft.com/office/drawing/2014/main" id="{1F1E0348-F0AC-E784-7603-597E05A30612}"/>
              </a:ext>
            </a:extLst>
          </p:cNvPr>
          <p:cNvSpPr/>
          <p:nvPr/>
        </p:nvSpPr>
        <p:spPr>
          <a:xfrm>
            <a:off x="410356" y="1948813"/>
            <a:ext cx="1181079" cy="646331"/>
          </a:xfrm>
          <a:prstGeom prst="snip2SameRect">
            <a:avLst>
              <a:gd name="adj1" fmla="val 50000"/>
              <a:gd name="adj2" fmla="val 1622"/>
            </a:avLst>
          </a:prstGeom>
          <a:solidFill>
            <a:srgbClr val="3B97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A8ED64-E5D5-9BF9-D9C6-6C583D7F720E}"/>
              </a:ext>
            </a:extLst>
          </p:cNvPr>
          <p:cNvSpPr txBox="1"/>
          <p:nvPr/>
        </p:nvSpPr>
        <p:spPr>
          <a:xfrm>
            <a:off x="501837" y="1296819"/>
            <a:ext cx="1037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ALUSEHITUS</a:t>
            </a:r>
            <a:r>
              <a:rPr lang="en-US" sz="1200" b="1" dirty="0">
                <a:solidFill>
                  <a:srgbClr val="4472C4"/>
                </a:solidFill>
                <a:latin typeface="Myriad Pro Light" panose="020B0403030403020204" pitchFamily="34" charset="0"/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ED7A02-0AC7-8507-2109-29AEDD2C683E}"/>
              </a:ext>
            </a:extLst>
          </p:cNvPr>
          <p:cNvSpPr txBox="1"/>
          <p:nvPr/>
        </p:nvSpPr>
        <p:spPr>
          <a:xfrm>
            <a:off x="418073" y="1959779"/>
            <a:ext cx="121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ALLIANSS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(ALUS- JA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PEALISEHITUS)</a:t>
            </a:r>
            <a:endParaRPr lang="et-EE" sz="12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CF8B6A57-BFCB-D271-AF83-5F0FEDE1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719" y="2717644"/>
            <a:ext cx="268738" cy="25840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42FF286-53CF-1F2F-AA0B-356D8D68E36D}"/>
              </a:ext>
            </a:extLst>
          </p:cNvPr>
          <p:cNvSpPr txBox="1"/>
          <p:nvPr/>
        </p:nvSpPr>
        <p:spPr>
          <a:xfrm>
            <a:off x="322293" y="3022557"/>
            <a:ext cx="1366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KONTAKTVÕRK &amp;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LIIKLUSJUHTIMINE</a:t>
            </a:r>
            <a:endParaRPr lang="et-EE" sz="12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6B45A6D5-78C8-8B7A-3818-F0E734105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554" y="3492097"/>
            <a:ext cx="268136" cy="25840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74D9181-3BCD-885A-C8EE-DB89193F0CB4}"/>
              </a:ext>
            </a:extLst>
          </p:cNvPr>
          <p:cNvSpPr txBox="1"/>
          <p:nvPr/>
        </p:nvSpPr>
        <p:spPr>
          <a:xfrm>
            <a:off x="402812" y="3749765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ÜLEMISTE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ÜHISTERMINAL</a:t>
            </a:r>
            <a:endParaRPr lang="et-EE" sz="12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F24ED1B0-2FFC-DDB6-89F9-768733E0F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439" y="5762925"/>
            <a:ext cx="268929" cy="25840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036B9E5A-EDC3-7DBA-8F7A-315843DFD6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2597" y="4221140"/>
            <a:ext cx="268093" cy="25840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A3AF6EB-C388-CBDB-A522-7633C989E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439" y="4976759"/>
            <a:ext cx="268137" cy="25840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8A755A4-0479-C3A3-944F-380FC1F2806B}"/>
              </a:ext>
            </a:extLst>
          </p:cNvPr>
          <p:cNvSpPr txBox="1"/>
          <p:nvPr/>
        </p:nvSpPr>
        <p:spPr>
          <a:xfrm>
            <a:off x="471956" y="4499377"/>
            <a:ext cx="96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KOHALIKUD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PEATUSED</a:t>
            </a:r>
            <a:endParaRPr lang="et-EE" sz="12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2D182BC-8FB1-5666-91AB-4ACB7E988226}"/>
              </a:ext>
            </a:extLst>
          </p:cNvPr>
          <p:cNvSpPr txBox="1"/>
          <p:nvPr/>
        </p:nvSpPr>
        <p:spPr>
          <a:xfrm>
            <a:off x="402812" y="5260352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PÄRNU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REISITERMINAL</a:t>
            </a:r>
            <a:endParaRPr lang="et-EE" sz="12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6E27009-DA2B-F0E0-4A46-DDCB567B776C}"/>
              </a:ext>
            </a:extLst>
          </p:cNvPr>
          <p:cNvSpPr txBox="1"/>
          <p:nvPr/>
        </p:nvSpPr>
        <p:spPr>
          <a:xfrm>
            <a:off x="198416" y="6062235"/>
            <a:ext cx="168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DEPOOD, RAJATISED,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KAUBATERMINALID &amp;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HOOLDUSKESKUSED</a:t>
            </a:r>
            <a:endParaRPr lang="et-EE" sz="12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07B9BC-2F9A-0B66-EFDD-F85FC04D0F7D}"/>
              </a:ext>
            </a:extLst>
          </p:cNvPr>
          <p:cNvCxnSpPr>
            <a:cxnSpLocks/>
          </p:cNvCxnSpPr>
          <p:nvPr/>
        </p:nvCxnSpPr>
        <p:spPr>
          <a:xfrm>
            <a:off x="2406361" y="5712927"/>
            <a:ext cx="0" cy="616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57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night sky&#10;&#10;Description automatically generated">
            <a:extLst>
              <a:ext uri="{FF2B5EF4-FFF2-40B4-BE49-F238E27FC236}">
                <a16:creationId xmlns:a16="http://schemas.microsoft.com/office/drawing/2014/main" id="{D6689923-0999-1D69-2866-A525BC3FB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C03880-99BB-F569-5BE2-008382242160}"/>
              </a:ext>
            </a:extLst>
          </p:cNvPr>
          <p:cNvSpPr txBox="1"/>
          <p:nvPr/>
        </p:nvSpPr>
        <p:spPr>
          <a:xfrm>
            <a:off x="282645" y="1987959"/>
            <a:ext cx="56118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Projekti kogumaksumus: 3,07 miljardit eurot (2023–2030).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Ehitusmaterjalid: 13 miljonit kuupmeetrit liiva ja kruusa, 2 miljonit tonni terast ja betooni.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CO2 heide ehitamisel: 1,6 miljonit tonni.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Maakasutus: Rail Baltica trass</a:t>
            </a:r>
            <a:r>
              <a:rPr lang="en-US" dirty="0" err="1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kogupikkus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 on </a:t>
            </a: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870 </a:t>
            </a: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km</a:t>
            </a: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 sz="1800">
                <a:solidFill>
                  <a:srgbClr val="4D4D4D"/>
                </a:solidFill>
              </a:defRPr>
            </a:pPr>
            <a:endParaRPr lang="et-EE" dirty="0">
              <a:solidFill>
                <a:schemeClr val="bg1"/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  <a:p>
            <a:pPr>
              <a:defRPr sz="1800">
                <a:solidFill>
                  <a:srgbClr val="4D4D4D"/>
                </a:solidFill>
              </a:defRPr>
            </a:pPr>
            <a:r>
              <a:rPr lang="et-EE" b="1" dirty="0">
                <a:solidFill>
                  <a:srgbClr val="FFC000"/>
                </a:solidFill>
                <a:latin typeface="Myriad Pro Black" panose="020B0903030403020204" pitchFamily="34" charset="0"/>
                <a:cs typeface="Arial" panose="020B0604020202020204" pitchFamily="34" charset="0"/>
              </a:rPr>
              <a:t>Mõju kohalikule majandusele</a:t>
            </a:r>
            <a:br>
              <a:rPr lang="en-US" b="1" dirty="0">
                <a:solidFill>
                  <a:srgbClr val="FFC000"/>
                </a:solidFill>
                <a:latin typeface="Myriad Pro Black" panose="020B0903030403020204" pitchFamily="34" charset="0"/>
                <a:cs typeface="Arial" panose="020B0604020202020204" pitchFamily="34" charset="0"/>
              </a:rPr>
            </a:br>
            <a:endParaRPr lang="et-EE" b="1" dirty="0">
              <a:solidFill>
                <a:srgbClr val="FFC000"/>
              </a:solidFill>
              <a:latin typeface="Myriad Pro Black" panose="020B0903030403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Tippaastatel ca 6000 töökohta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Maksutulu: 661 miljonit eurot riigikassasse.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</a:rPr>
              <a:t>Kohalikud investeeringud: 1,269 miljardit eurot lisandväärtust Eesti majandusele, sh 205 miljonit tööjõu nõudluse kasvust.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CA49D-8DF6-5FE0-09AB-54D4B2880578}"/>
              </a:ext>
            </a:extLst>
          </p:cNvPr>
          <p:cNvSpPr txBox="1"/>
          <p:nvPr/>
        </p:nvSpPr>
        <p:spPr>
          <a:xfrm>
            <a:off x="342875" y="699668"/>
            <a:ext cx="5692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RESURSSIDE KASUTAMINE EHITUSFAASIS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Pro" panose="020B0703030403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construction site with cranes and buildings&#10;&#10;Description automatically generated">
            <a:extLst>
              <a:ext uri="{FF2B5EF4-FFF2-40B4-BE49-F238E27FC236}">
                <a16:creationId xmlns:a16="http://schemas.microsoft.com/office/drawing/2014/main" id="{21C3BBAE-905D-47A4-35FD-C27FD861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r="31110"/>
          <a:stretch/>
        </p:blipFill>
        <p:spPr>
          <a:xfrm>
            <a:off x="6979041" y="0"/>
            <a:ext cx="5212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913B1D29-2286-EDFB-A084-2A930BF1C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8487C-A307-CDF3-B42D-C008570D48C1}"/>
              </a:ext>
            </a:extLst>
          </p:cNvPr>
          <p:cNvSpPr txBox="1"/>
          <p:nvPr/>
        </p:nvSpPr>
        <p:spPr>
          <a:xfrm>
            <a:off x="456802" y="761377"/>
            <a:ext cx="625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TULEVANE RESSURSISÄÄST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 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k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asutusfaas)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Pro" panose="020B0703030403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08F49-4946-E517-7D55-27B6DD7E8F0E}"/>
              </a:ext>
            </a:extLst>
          </p:cNvPr>
          <p:cNvSpPr txBox="1"/>
          <p:nvPr/>
        </p:nvSpPr>
        <p:spPr>
          <a:xfrm>
            <a:off x="456802" y="2174857"/>
            <a:ext cx="6499169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30000"/>
              <a:buFontTx/>
              <a:buBlip>
                <a:blip r:embed="rId3"/>
              </a:buBlip>
              <a:tabLst/>
              <a:defRPr/>
            </a:pPr>
            <a:r>
              <a:rPr lang="et-EE" dirty="0">
                <a:solidFill>
                  <a:prstClr val="white"/>
                </a:solidFill>
                <a:latin typeface="Myriad Pro" panose="020B0503030403020204"/>
              </a:rPr>
              <a:t>R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ohelisem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transport: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Vähendab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3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miljonit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tonni CO2</a:t>
            </a:r>
            <a:r>
              <a:rPr lang="et-EE" dirty="0">
                <a:solidFill>
                  <a:prstClr val="white"/>
                </a:solidFill>
                <a:latin typeface="Myriad Pro" panose="020B0503030403020204"/>
              </a:rPr>
              <a:t> heidet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aastas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.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/>
              <a:ea typeface="+mn-ea"/>
              <a:cs typeface="+mn-cs"/>
            </a:endParaRPr>
          </a:p>
          <a:p>
            <a:pPr marL="357188" indent="-357188" defTabSz="685800">
              <a:spcBef>
                <a:spcPts val="600"/>
              </a:spcBef>
              <a:spcAft>
                <a:spcPts val="1200"/>
              </a:spcAft>
              <a:buSzPct val="130000"/>
              <a:buBlip>
                <a:blip r:embed="rId3"/>
              </a:buBlip>
              <a:defRPr/>
            </a:pPr>
            <a:r>
              <a:rPr lang="et-EE" dirty="0">
                <a:solidFill>
                  <a:schemeClr val="bg1"/>
                </a:solidFill>
                <a:latin typeface="Myriad Pro" panose="020B0503030403020204"/>
              </a:rPr>
              <a:t>Alternatiiv lennu- ja maanteetranspordile.</a:t>
            </a:r>
          </a:p>
          <a:p>
            <a:pPr marL="357188" indent="-357188" defTabSz="685800">
              <a:spcBef>
                <a:spcPts val="600"/>
              </a:spcBef>
              <a:spcAft>
                <a:spcPts val="1200"/>
              </a:spcAft>
              <a:buSzPct val="130000"/>
              <a:buBlip>
                <a:blip r:embed="rId3"/>
              </a:buBlip>
              <a:defRPr/>
            </a:pPr>
            <a:r>
              <a:rPr lang="et-EE" dirty="0">
                <a:solidFill>
                  <a:schemeClr val="bg1"/>
                </a:solidFill>
                <a:latin typeface="Myriad Pro" panose="020B0503030403020204"/>
              </a:rPr>
              <a:t>Süsinikuheite vähendamine: 90% väiksem süsinikujalajälg reisijateveol.</a:t>
            </a:r>
          </a:p>
          <a:p>
            <a:pPr marL="357188" indent="-357188" defTabSz="685800">
              <a:spcBef>
                <a:spcPts val="600"/>
              </a:spcBef>
              <a:spcAft>
                <a:spcPts val="1200"/>
              </a:spcAft>
              <a:buSzPct val="130000"/>
              <a:buBlip>
                <a:blip r:embed="rId3"/>
              </a:buBlip>
              <a:defRPr/>
            </a:pPr>
            <a:r>
              <a:rPr lang="et-EE" dirty="0">
                <a:solidFill>
                  <a:schemeClr val="bg1"/>
                </a:solidFill>
                <a:latin typeface="Myriad Pro" panose="020B0503030403020204"/>
              </a:rPr>
              <a:t>75% väiksem süsinikujalajälg kaubaveol.</a:t>
            </a:r>
          </a:p>
          <a:p>
            <a:pPr marL="357188" indent="-357188" defTabSz="685800">
              <a:spcBef>
                <a:spcPts val="600"/>
              </a:spcBef>
              <a:spcAft>
                <a:spcPts val="1200"/>
              </a:spcAft>
              <a:buSzPct val="130000"/>
              <a:buBlip>
                <a:blip r:embed="rId3"/>
              </a:buBlip>
              <a:defRPr/>
            </a:pPr>
            <a:r>
              <a:rPr lang="fi-FI" dirty="0" err="1">
                <a:solidFill>
                  <a:schemeClr val="bg1"/>
                </a:solidFill>
                <a:latin typeface="Myriad Pro" panose="020B0503030403020204"/>
              </a:rPr>
              <a:t>Kaubavedu</a:t>
            </a:r>
            <a:r>
              <a:rPr lang="fi-FI" dirty="0">
                <a:solidFill>
                  <a:schemeClr val="bg1"/>
                </a:solidFill>
                <a:latin typeface="Myriad Pro" panose="020B0503030403020204"/>
              </a:rPr>
              <a:t>: 13 </a:t>
            </a:r>
            <a:r>
              <a:rPr lang="fi-FI" dirty="0" err="1">
                <a:solidFill>
                  <a:schemeClr val="bg1"/>
                </a:solidFill>
                <a:latin typeface="Myriad Pro" panose="020B0503030403020204"/>
              </a:rPr>
              <a:t>miljonit</a:t>
            </a:r>
            <a:r>
              <a:rPr lang="fi-FI" dirty="0">
                <a:solidFill>
                  <a:schemeClr val="bg1"/>
                </a:solidFill>
                <a:latin typeface="Myriad Pro" panose="020B0503030403020204"/>
              </a:rPr>
              <a:t> tonni </a:t>
            </a:r>
            <a:r>
              <a:rPr lang="fi-FI" dirty="0" err="1">
                <a:solidFill>
                  <a:schemeClr val="bg1"/>
                </a:solidFill>
                <a:latin typeface="Myriad Pro" panose="020B0503030403020204"/>
              </a:rPr>
              <a:t>aastas</a:t>
            </a:r>
            <a:r>
              <a:rPr lang="fi-FI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Myriad Pro" panose="020B0503030403020204"/>
              </a:rPr>
              <a:t>raudtee</a:t>
            </a:r>
            <a:r>
              <a:rPr lang="fi-FI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Myriad Pro" panose="020B0503030403020204"/>
              </a:rPr>
              <a:t>kaudu</a:t>
            </a:r>
            <a:r>
              <a:rPr lang="fi-FI" dirty="0">
                <a:solidFill>
                  <a:schemeClr val="bg1"/>
                </a:solidFill>
                <a:latin typeface="Myriad Pro" panose="020B0503030403020204"/>
              </a:rPr>
              <a:t>.</a:t>
            </a:r>
            <a:endParaRPr lang="et-EE" dirty="0">
              <a:solidFill>
                <a:schemeClr val="bg1"/>
              </a:solidFill>
              <a:latin typeface="Myriad Pro" panose="020B0503030403020204"/>
            </a:endParaRPr>
          </a:p>
          <a:p>
            <a:pPr marL="357188" marR="0" lvl="0" indent="-357188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30000"/>
              <a:buFontTx/>
              <a:buBlip>
                <a:blip r:embed="rId3"/>
              </a:buBlip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35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3F5D20B6-8673-F5FF-50A1-0FC108BDE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67C22-2950-434F-914D-D77FEAE14710}"/>
              </a:ext>
            </a:extLst>
          </p:cNvPr>
          <p:cNvSpPr txBox="1"/>
          <p:nvPr/>
        </p:nvSpPr>
        <p:spPr>
          <a:xfrm>
            <a:off x="414660" y="632505"/>
            <a:ext cx="7429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KOHALIK MAJANDUSLIK MÕJU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37884-E5C0-41E5-90DD-55DCDDA1639E}"/>
              </a:ext>
            </a:extLst>
          </p:cNvPr>
          <p:cNvSpPr txBox="1"/>
          <p:nvPr/>
        </p:nvSpPr>
        <p:spPr>
          <a:xfrm>
            <a:off x="510784" y="1424047"/>
            <a:ext cx="609470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Majanduse elavdamine: Uued võimalused kaubavedudeks ja sidemed Lääne-Euroopa turgudega.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Transpordiajad: Tallinn–Varssavi: 8 tundi; Tallinn–Berliin: 12 tundi.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Alternatiiv lennutranspordile: Tallinn–Riia.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Mugavamad ja kiiremad ühendused: Rohelisem ja säästlikum transport.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Logistiline efektiivsus: Kaubavedu kuni 30% madalamate kuludega.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Kasumi kasv: Märkimisväärne kasumite kasv ehitus- ja kinnisvarasektoris.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Infrastruktuuri areng: Uued terminalid ja ühendused.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Majandusliku aktiivsuse kasv: Investeeringud toovad kasu kohalikule teenindussektorile.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endParaRPr lang="et-E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endParaRPr lang="et-EE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4D4D4D"/>
                </a:solidFill>
              </a:defRPr>
            </a:pPr>
            <a:endParaRPr lang="et-E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7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station with people walking&#10;&#10;Description automatically generated">
            <a:extLst>
              <a:ext uri="{FF2B5EF4-FFF2-40B4-BE49-F238E27FC236}">
                <a16:creationId xmlns:a16="http://schemas.microsoft.com/office/drawing/2014/main" id="{B5180E6A-5DC3-788E-2501-E2DE090BF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F7C2C-1891-30D8-5FB6-9D9761934F9E}"/>
              </a:ext>
            </a:extLst>
          </p:cNvPr>
          <p:cNvSpPr txBox="1"/>
          <p:nvPr/>
        </p:nvSpPr>
        <p:spPr>
          <a:xfrm>
            <a:off x="891891" y="2659559"/>
            <a:ext cx="962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rPr>
              <a:t>AITÄH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Pro" panose="020B07030304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7BA6A-5A96-312B-3493-F05AA276081C}"/>
              </a:ext>
            </a:extLst>
          </p:cNvPr>
          <p:cNvSpPr txBox="1"/>
          <p:nvPr/>
        </p:nvSpPr>
        <p:spPr>
          <a:xfrm>
            <a:off x="891891" y="4035583"/>
            <a:ext cx="455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 Baltic Estonia</a:t>
            </a:r>
            <a:endParaRPr lang="en-US" sz="1800" b="1" dirty="0">
              <a:solidFill>
                <a:schemeClr val="bg1"/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chemeClr val="bg1"/>
                </a:solidFill>
                <a:latin typeface="Myriad Pro" panose="020B0503030403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1800" u="sng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nfo@rbe.ee</a:t>
            </a:r>
            <a:r>
              <a:rPr lang="en-US" sz="1800" u="sng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u="sng" dirty="0">
                <a:solidFill>
                  <a:schemeClr val="bg1"/>
                </a:solidFill>
                <a:latin typeface="Myriad Pro" panose="020B0503030403020204" pitchFamily="34" charset="0"/>
              </a:rPr>
              <a:t>https://www.rbestonia.ee</a:t>
            </a:r>
            <a:r>
              <a:rPr lang="en-US" u="sng" dirty="0">
                <a:solidFill>
                  <a:srgbClr val="0563C1"/>
                </a:solidFill>
                <a:latin typeface="Myriad Pro" panose="020B0503030403020204" pitchFamily="34" charset="0"/>
              </a:rPr>
              <a:t>/</a:t>
            </a:r>
            <a:endParaRPr lang="en-US" dirty="0">
              <a:latin typeface="Myriad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59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527</Words>
  <Application>Microsoft Office PowerPoint</Application>
  <PresentationFormat>Widescreen</PresentationFormat>
  <Paragraphs>87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Myriad Pro</vt:lpstr>
      <vt:lpstr>Myriad Pro Black</vt:lpstr>
      <vt:lpstr>Myriad Pro Light</vt:lpstr>
      <vt:lpstr>Office Theme</vt:lpstr>
      <vt:lpstr>Harri Aro äriarenduse valdkonna koordinaator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Priit Pruul</dc:creator>
  <cp:lastModifiedBy>Harri Aro</cp:lastModifiedBy>
  <cp:revision>7</cp:revision>
  <dcterms:created xsi:type="dcterms:W3CDTF">2023-04-11T08:03:36Z</dcterms:created>
  <dcterms:modified xsi:type="dcterms:W3CDTF">2024-10-02T21:37:43Z</dcterms:modified>
</cp:coreProperties>
</file>