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9144000"/>
  <p:notesSz cx="7104050" cy="10234600"/>
  <p:embeddedFontLst>
    <p:embeddedFont>
      <p:font typeface="Arim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7" roundtripDataSignature="AMtx7mj9WJuvb+/AQSCOvaPQOI+uPuSy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velin Seppo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Arimo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Arimo-italic.fntdata"/><Relationship Id="rId10" Type="http://schemas.openxmlformats.org/officeDocument/2006/relationships/slide" Target="slides/slide4.xml"/><Relationship Id="rId54" Type="http://schemas.openxmlformats.org/officeDocument/2006/relationships/font" Target="fonts/Arimo-bold.fntdata"/><Relationship Id="rId13" Type="http://schemas.openxmlformats.org/officeDocument/2006/relationships/slide" Target="slides/slide7.xml"/><Relationship Id="rId57" Type="http://customschemas.google.com/relationships/presentationmetadata" Target="metadata"/><Relationship Id="rId12" Type="http://schemas.openxmlformats.org/officeDocument/2006/relationships/slide" Target="slides/slide6.xml"/><Relationship Id="rId56" Type="http://schemas.openxmlformats.org/officeDocument/2006/relationships/font" Target="fonts/Arim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8-19T07:55:23.215">
    <p:pos x="288" y="705"/>
    <p:text>asutajatest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3GGPCL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t-EE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 txBox="1"/>
          <p:nvPr>
            <p:ph idx="12" type="sldNum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0" name="Google Shape;30;p1:notes"/>
          <p:cNvSpPr txBox="1"/>
          <p:nvPr>
            <p:ph idx="10" type="dt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8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9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2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4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15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082a129aab_0_13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082a129aab_0_139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7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17:notes"/>
          <p:cNvSpPr txBox="1"/>
          <p:nvPr>
            <p:ph idx="10" type="dt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17:notes"/>
          <p:cNvSpPr txBox="1"/>
          <p:nvPr>
            <p:ph idx="12" type="sldNum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082a129aab_0_3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g2082a129aab_0_39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8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9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82a129aab_0_15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2082a129aab_0_150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21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3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t-EE"/>
              <a:t>Menetluse 50 tööpäeva algab 03.04, kahe puhkepäevast riigipühaga lõppeb üldjuhul 13.06.</a:t>
            </a:r>
            <a:endParaRPr/>
          </a:p>
        </p:txBody>
      </p:sp>
      <p:sp>
        <p:nvSpPr>
          <p:cNvPr id="178" name="Google Shape;178;p23:notes"/>
          <p:cNvSpPr txBox="1"/>
          <p:nvPr>
            <p:ph idx="12" type="sldNum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79" name="Google Shape;179;p23:notes"/>
          <p:cNvSpPr txBox="1"/>
          <p:nvPr>
            <p:ph idx="10" type="dt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24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5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25:notes"/>
          <p:cNvSpPr txBox="1"/>
          <p:nvPr>
            <p:ph idx="10" type="dt"/>
          </p:nvPr>
        </p:nvSpPr>
        <p:spPr>
          <a:xfrm>
            <a:off x="4023992" y="2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25:notes"/>
          <p:cNvSpPr txBox="1"/>
          <p:nvPr>
            <p:ph idx="12" type="sldNum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50" spcFirstLastPara="1" rIns="99050" wrap="square" tIns="49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E-toetuse keskkonnas alustatud taotlust ei saa automaatselt teise meetme alla viia, nii et sisestamiseks tuleb valida kohe õige meede.</a:t>
            </a:r>
            <a:endParaRPr/>
          </a:p>
        </p:txBody>
      </p:sp>
      <p:sp>
        <p:nvSpPr>
          <p:cNvPr id="199" name="Google Shape;199;p27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082a129aab_0_16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2082a129aab_0_165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6246669e1_1_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16246669e1_1_7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dbdad3751_6_12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1ddbdad3751_6_12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0f36cdc485_0_8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0f36cdc485_0_8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0f36cdc485_0_1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0f36cdc485_0_17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0f36cdc485_0_26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0f36cdc485_0_26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f36cdc485_0_46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20f36cdc485_0_46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Tekstis esmakordsel mainimisel tuleb “kohaliku omaalgatuse programm” pikalt välja kirjutada, samas tekstis korduvalt viidates võib kasutada suurtähelühendit KOP. Kohaliku omaalgatuse programm kirjutatakse väikeste algustähtedega. KOP-i ei ole logo.</a:t>
            </a:r>
            <a:endParaRPr/>
          </a:p>
        </p:txBody>
      </p:sp>
      <p:sp>
        <p:nvSpPr>
          <p:cNvPr id="248" name="Google Shape;248;p26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0f36cdc485_0_38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0f36cdc485_0_38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6246669e1_1_12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216246669e1_1_12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ddbdad3751_6_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1ddbdad3751_6_0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82a129aab_0_94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2082a129aab_0_94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24cc01728_0_3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124cc01728_0_35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ddbdad3751_2_2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1ddbdad3751_2_25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ddbdad3751_2_36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1ddbdad3751_2_36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dbdad3751_10_0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1ddbdad3751_10_0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ddbdad3751_10_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1ddbdad3751_10_5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ddbdad3751_10_15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1ddbdad3751_10_15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0c55efd1e7_0_7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20c55efd1e7_0_7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082a129aab_0_104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g2082a129aab_0_104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82a129aab_0_99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g2082a129aab_0_99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82a129aab_0_114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2082a129aab_0_114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82a129aab_0_124:notes"/>
          <p:cNvSpPr txBox="1"/>
          <p:nvPr>
            <p:ph idx="1" type="body"/>
          </p:nvPr>
        </p:nvSpPr>
        <p:spPr>
          <a:xfrm>
            <a:off x="710407" y="4861441"/>
            <a:ext cx="56832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2082a129aab_0_124:notes"/>
          <p:cNvSpPr/>
          <p:nvPr>
            <p:ph idx="2" type="sldImg"/>
          </p:nvPr>
        </p:nvSpPr>
        <p:spPr>
          <a:xfrm>
            <a:off x="993775" y="768350"/>
            <a:ext cx="51165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9525" lIns="99050" spcFirstLastPara="1" rIns="99050" wrap="square" tIns="49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7:notes"/>
          <p:cNvSpPr/>
          <p:nvPr>
            <p:ph idx="2" type="sldImg"/>
          </p:nvPr>
        </p:nvSpPr>
        <p:spPr>
          <a:xfrm>
            <a:off x="993775" y="768350"/>
            <a:ext cx="5116513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itelslaid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082a129aab_0_75"/>
          <p:cNvSpPr txBox="1"/>
          <p:nvPr>
            <p:ph type="ctrTitle"/>
          </p:nvPr>
        </p:nvSpPr>
        <p:spPr>
          <a:xfrm>
            <a:off x="1143001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Char char="●"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2082a129aab_0_75"/>
          <p:cNvSpPr txBox="1"/>
          <p:nvPr>
            <p:ph idx="1" type="subTitle"/>
          </p:nvPr>
        </p:nvSpPr>
        <p:spPr>
          <a:xfrm>
            <a:off x="1143001" y="3602039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" name="Google Shape;17;g2082a129aab_0_75"/>
          <p:cNvSpPr txBox="1"/>
          <p:nvPr>
            <p:ph idx="10" type="dt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g2082a129aab_0_75"/>
          <p:cNvSpPr txBox="1"/>
          <p:nvPr>
            <p:ph idx="11" type="ftr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2082a129aab_0_7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sisu" showMasterSp="0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082a129aab_0_82"/>
          <p:cNvSpPr txBox="1"/>
          <p:nvPr>
            <p:ph type="title"/>
          </p:nvPr>
        </p:nvSpPr>
        <p:spPr>
          <a:xfrm>
            <a:off x="628651" y="365128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2082a129aab_0_82"/>
          <p:cNvSpPr txBox="1"/>
          <p:nvPr>
            <p:ph idx="1" type="body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g2082a129aab_0_82"/>
          <p:cNvSpPr txBox="1"/>
          <p:nvPr>
            <p:ph idx="10" type="dt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2082a129aab_0_82"/>
          <p:cNvSpPr txBox="1"/>
          <p:nvPr>
            <p:ph idx="11" type="ftr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2082a129aab_0_82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82a129aab_0_69"/>
          <p:cNvSpPr txBox="1"/>
          <p:nvPr>
            <p:ph idx="1" type="body"/>
          </p:nvPr>
        </p:nvSpPr>
        <p:spPr>
          <a:xfrm>
            <a:off x="628651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082a129aab_0_69"/>
          <p:cNvSpPr txBox="1"/>
          <p:nvPr>
            <p:ph idx="10" type="dt"/>
          </p:nvPr>
        </p:nvSpPr>
        <p:spPr>
          <a:xfrm>
            <a:off x="628651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2082a129aab_0_69"/>
          <p:cNvSpPr txBox="1"/>
          <p:nvPr>
            <p:ph idx="11" type="ftr"/>
          </p:nvPr>
        </p:nvSpPr>
        <p:spPr>
          <a:xfrm>
            <a:off x="3028951" y="6356354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082a129aab_0_69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toetus.rtk.e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hyperlink" Target="https://polvamaa.ee/polvamaa-omavalitsuste-liit/pol-tegevus/kohaliku-omaalgatuse-programm" TargetMode="External"/><Relationship Id="rId22" Type="http://schemas.openxmlformats.org/officeDocument/2006/relationships/hyperlink" Target="https://raek.ee/kodanikuuhendustele/kohaliku-omaalgatuse-programm" TargetMode="External"/><Relationship Id="rId21" Type="http://schemas.openxmlformats.org/officeDocument/2006/relationships/hyperlink" Target="https://raek.ee/kodanikuuhendustele/kohaliku-omaalgatuse-programm" TargetMode="External"/><Relationship Id="rId24" Type="http://schemas.openxmlformats.org/officeDocument/2006/relationships/hyperlink" Target="https://www.saaremaavald.ee/kop" TargetMode="External"/><Relationship Id="rId23" Type="http://schemas.openxmlformats.org/officeDocument/2006/relationships/hyperlink" Target="https://www.saaremaavald.ee/ko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ol.ee/374" TargetMode="External"/><Relationship Id="rId4" Type="http://schemas.openxmlformats.org/officeDocument/2006/relationships/hyperlink" Target="https://www.hol.ee/374" TargetMode="External"/><Relationship Id="rId9" Type="http://schemas.openxmlformats.org/officeDocument/2006/relationships/hyperlink" Target="https://jarva.kovtp.ee/kop" TargetMode="External"/><Relationship Id="rId26" Type="http://schemas.openxmlformats.org/officeDocument/2006/relationships/hyperlink" Target="https://www.tartumaa.ee/programmid/kohaliku-omaalgatuse-programm-kop" TargetMode="External"/><Relationship Id="rId25" Type="http://schemas.openxmlformats.org/officeDocument/2006/relationships/hyperlink" Target="https://www.tartumaa.ee/programmid/kohaliku-omaalgatuse-programm-kop" TargetMode="External"/><Relationship Id="rId28" Type="http://schemas.openxmlformats.org/officeDocument/2006/relationships/hyperlink" Target="https://valgamaa.ee/maakond/programmid/kohaliku-omaalgatuse-programm" TargetMode="External"/><Relationship Id="rId27" Type="http://schemas.openxmlformats.org/officeDocument/2006/relationships/hyperlink" Target="https://valgamaa.ee/maakond/programmid/kohaliku-omaalgatuse-programm" TargetMode="External"/><Relationship Id="rId5" Type="http://schemas.openxmlformats.org/officeDocument/2006/relationships/hyperlink" Target="https://hiiumaaarenduskeskus.ee/vabauhendused/kop/" TargetMode="External"/><Relationship Id="rId6" Type="http://schemas.openxmlformats.org/officeDocument/2006/relationships/hyperlink" Target="https://hiiumaaarenduskeskus.ee/vabauhendused/kop/" TargetMode="External"/><Relationship Id="rId29" Type="http://schemas.openxmlformats.org/officeDocument/2006/relationships/hyperlink" Target="http://www.vol.ee/et/kohaliku-omaalgatuse-programm-kop-" TargetMode="External"/><Relationship Id="rId7" Type="http://schemas.openxmlformats.org/officeDocument/2006/relationships/hyperlink" Target="https://ivol.ee/kohaliku-omaalgatuse-programm-kop-" TargetMode="External"/><Relationship Id="rId8" Type="http://schemas.openxmlformats.org/officeDocument/2006/relationships/hyperlink" Target="https://ivol.ee/kohaliku-omaalgatuse-programm-kop-" TargetMode="External"/><Relationship Id="rId31" Type="http://schemas.openxmlformats.org/officeDocument/2006/relationships/hyperlink" Target="https://vorumaa.ee/projekt/kohaliku-omaalgatuse-programm" TargetMode="External"/><Relationship Id="rId30" Type="http://schemas.openxmlformats.org/officeDocument/2006/relationships/hyperlink" Target="http://www.vol.ee/et/kohaliku-omaalgatuse-programm-kop-" TargetMode="External"/><Relationship Id="rId11" Type="http://schemas.openxmlformats.org/officeDocument/2006/relationships/hyperlink" Target="https://jaek.ee/kop-2023" TargetMode="External"/><Relationship Id="rId10" Type="http://schemas.openxmlformats.org/officeDocument/2006/relationships/hyperlink" Target="https://jarva.kovtp.ee/kop" TargetMode="External"/><Relationship Id="rId32" Type="http://schemas.openxmlformats.org/officeDocument/2006/relationships/hyperlink" Target="https://vorumaa.ee/projekt/kohaliku-omaalgatuse-programm" TargetMode="External"/><Relationship Id="rId13" Type="http://schemas.openxmlformats.org/officeDocument/2006/relationships/hyperlink" Target="https://laanemaa.ee/kop" TargetMode="External"/><Relationship Id="rId12" Type="http://schemas.openxmlformats.org/officeDocument/2006/relationships/hyperlink" Target="https://jaek.ee/kop-2023" TargetMode="External"/><Relationship Id="rId15" Type="http://schemas.openxmlformats.org/officeDocument/2006/relationships/hyperlink" Target="https://www.virol.ee/kohaliku-omaalgatuse-programm" TargetMode="External"/><Relationship Id="rId14" Type="http://schemas.openxmlformats.org/officeDocument/2006/relationships/hyperlink" Target="https://laanemaa.ee/kop" TargetMode="External"/><Relationship Id="rId17" Type="http://schemas.openxmlformats.org/officeDocument/2006/relationships/hyperlink" Target="https://parnumaa.ee/parnumaa-arenduskeskus/vabauhendustele/kohaliku-omaalgatuse-programm/" TargetMode="External"/><Relationship Id="rId16" Type="http://schemas.openxmlformats.org/officeDocument/2006/relationships/hyperlink" Target="https://www.virol.ee/kohaliku-omaalgatuse-programm" TargetMode="External"/><Relationship Id="rId19" Type="http://schemas.openxmlformats.org/officeDocument/2006/relationships/hyperlink" Target="https://polvamaa.ee/polvamaa-omavalitsuste-liit/pol-tegevus/kohaliku-omaalgatuse-programm" TargetMode="External"/><Relationship Id="rId18" Type="http://schemas.openxmlformats.org/officeDocument/2006/relationships/hyperlink" Target="https://parnumaa.ee/parnumaa-arenduskeskus/vabauhendustele/kohaliku-omaalgatuse-programm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riigiteataja.ee/akt/115072023034?leiaKehtiv" TargetMode="External"/><Relationship Id="rId4" Type="http://schemas.openxmlformats.org/officeDocument/2006/relationships/hyperlink" Target="https://www.agri.ee/regionaalprogrammid#kohaliku-omaalgatuse" TargetMode="External"/><Relationship Id="rId5" Type="http://schemas.openxmlformats.org/officeDocument/2006/relationships/hyperlink" Target="https://rtk.ee/meede-kohaliku-omaalgatuse-programm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drive.google.com/file/d/1yubn4KbPkVlY5oULPokZByJsShwd7vVw/view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jpg"/><Relationship Id="rId4" Type="http://schemas.openxmlformats.org/officeDocument/2006/relationships/image" Target="../media/image9.png"/><Relationship Id="rId9" Type="http://schemas.openxmlformats.org/officeDocument/2006/relationships/image" Target="../media/image2.jp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Relationship Id="rId11" Type="http://schemas.openxmlformats.org/officeDocument/2006/relationships/image" Target="../media/image12.jpg"/><Relationship Id="rId10" Type="http://schemas.openxmlformats.org/officeDocument/2006/relationships/image" Target="../media/image6.png"/><Relationship Id="rId13" Type="http://schemas.openxmlformats.org/officeDocument/2006/relationships/image" Target="../media/image11.png"/><Relationship Id="rId12" Type="http://schemas.openxmlformats.org/officeDocument/2006/relationships/image" Target="../media/image17.png"/><Relationship Id="rId15" Type="http://schemas.openxmlformats.org/officeDocument/2006/relationships/image" Target="../media/image5.png"/><Relationship Id="rId14" Type="http://schemas.openxmlformats.org/officeDocument/2006/relationships/image" Target="../media/image15.png"/><Relationship Id="rId17" Type="http://schemas.openxmlformats.org/officeDocument/2006/relationships/image" Target="../media/image14.png"/><Relationship Id="rId16" Type="http://schemas.openxmlformats.org/officeDocument/2006/relationships/image" Target="../media/image8.png"/><Relationship Id="rId1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ctrTitle"/>
          </p:nvPr>
        </p:nvSpPr>
        <p:spPr>
          <a:xfrm>
            <a:off x="1143000" y="570376"/>
            <a:ext cx="6858000" cy="25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t-EE" sz="4800">
                <a:latin typeface="Arimo"/>
                <a:ea typeface="Arimo"/>
                <a:cs typeface="Arimo"/>
                <a:sym typeface="Arimo"/>
              </a:rPr>
              <a:t>KOHALIKU</a:t>
            </a:r>
            <a:endParaRPr b="1" sz="48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t-EE" sz="4800">
                <a:latin typeface="Arimo"/>
                <a:ea typeface="Arimo"/>
                <a:cs typeface="Arimo"/>
                <a:sym typeface="Arimo"/>
              </a:rPr>
              <a:t>OMAALGATUSE</a:t>
            </a:r>
            <a:endParaRPr b="1" sz="48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et-EE" sz="4800">
                <a:latin typeface="Arimo"/>
                <a:ea typeface="Arimo"/>
                <a:cs typeface="Arimo"/>
                <a:sym typeface="Arimo"/>
              </a:rPr>
              <a:t>PROGRAMM</a:t>
            </a:r>
            <a:br>
              <a:rPr b="1" lang="et-EE" sz="4800">
                <a:latin typeface="Arimo"/>
                <a:ea typeface="Arimo"/>
                <a:cs typeface="Arimo"/>
                <a:sym typeface="Arimo"/>
              </a:rPr>
            </a:br>
            <a:r>
              <a:rPr b="1" lang="et-EE" sz="4800">
                <a:latin typeface="Arimo"/>
                <a:ea typeface="Arimo"/>
                <a:cs typeface="Arimo"/>
                <a:sym typeface="Arimo"/>
              </a:rPr>
              <a:t>(</a:t>
            </a:r>
            <a:r>
              <a:rPr b="1" lang="et-EE" sz="4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KOP</a:t>
            </a:r>
            <a:r>
              <a:rPr b="1" lang="et-EE" sz="4800">
                <a:latin typeface="Arimo"/>
                <a:ea typeface="Arimo"/>
                <a:cs typeface="Arimo"/>
                <a:sym typeface="Arimo"/>
              </a:rPr>
              <a:t>)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" name="Google Shape;33;p1"/>
          <p:cNvSpPr txBox="1"/>
          <p:nvPr>
            <p:ph idx="1" type="subTitle"/>
          </p:nvPr>
        </p:nvSpPr>
        <p:spPr>
          <a:xfrm>
            <a:off x="539850" y="3276600"/>
            <a:ext cx="8064300" cy="32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t-EE" sz="6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2023</a:t>
            </a:r>
            <a:r>
              <a:rPr lang="et-EE" sz="63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r>
              <a:rPr lang="et-EE" sz="6300">
                <a:latin typeface="Arimo"/>
                <a:ea typeface="Arimo"/>
                <a:cs typeface="Arimo"/>
                <a:sym typeface="Arimo"/>
              </a:rPr>
              <a:t>aasta </a:t>
            </a:r>
            <a:endParaRPr sz="63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t-EE" sz="6300">
                <a:latin typeface="Arimo"/>
                <a:ea typeface="Arimo"/>
                <a:cs typeface="Arimo"/>
                <a:sym typeface="Arimo"/>
              </a:rPr>
              <a:t>sügisvooru (01.09-02.10)</a:t>
            </a:r>
            <a:br>
              <a:rPr lang="et-EE" sz="6300">
                <a:latin typeface="Arimo"/>
                <a:ea typeface="Arimo"/>
                <a:cs typeface="Arimo"/>
                <a:sym typeface="Arimo"/>
              </a:rPr>
            </a:br>
            <a:r>
              <a:rPr b="1" lang="et-EE" sz="6300">
                <a:latin typeface="Arimo"/>
                <a:ea typeface="Arimo"/>
                <a:cs typeface="Arimo"/>
                <a:sym typeface="Arimo"/>
              </a:rPr>
              <a:t>infopäevad</a:t>
            </a:r>
            <a:r>
              <a:rPr lang="et-EE" sz="6300">
                <a:latin typeface="Arimo"/>
                <a:ea typeface="Arimo"/>
                <a:cs typeface="Arimo"/>
                <a:sym typeface="Arimo"/>
              </a:rPr>
              <a:t>:</a:t>
            </a:r>
            <a:br>
              <a:rPr lang="et-EE" sz="6300">
                <a:latin typeface="Arimo"/>
                <a:ea typeface="Arimo"/>
                <a:cs typeface="Arimo"/>
                <a:sym typeface="Arimo"/>
              </a:rPr>
            </a:br>
            <a:br>
              <a:rPr lang="et-EE" sz="2100">
                <a:latin typeface="Arimo"/>
                <a:ea typeface="Arimo"/>
                <a:cs typeface="Arimo"/>
                <a:sym typeface="Arimo"/>
              </a:rPr>
            </a:br>
            <a:r>
              <a:rPr lang="et-EE" sz="6300">
                <a:latin typeface="Arimo"/>
                <a:ea typeface="Arimo"/>
                <a:cs typeface="Arimo"/>
                <a:sym typeface="Arimo"/>
              </a:rPr>
              <a:t>T, 05.09 kell 1</a:t>
            </a:r>
            <a:r>
              <a:rPr lang="et-EE" sz="6300">
                <a:latin typeface="Arimo"/>
                <a:ea typeface="Arimo"/>
                <a:cs typeface="Arimo"/>
                <a:sym typeface="Arimo"/>
              </a:rPr>
              <a:t>0-</a:t>
            </a:r>
            <a:r>
              <a:rPr lang="et-EE" sz="6300">
                <a:latin typeface="Arimo"/>
                <a:ea typeface="Arimo"/>
                <a:cs typeface="Arimo"/>
                <a:sym typeface="Arimo"/>
              </a:rPr>
              <a:t>13</a:t>
            </a:r>
            <a:br>
              <a:rPr lang="et-EE" sz="6300">
                <a:latin typeface="Arimo"/>
                <a:ea typeface="Arimo"/>
                <a:cs typeface="Arimo"/>
                <a:sym typeface="Arimo"/>
              </a:rPr>
            </a:br>
            <a:r>
              <a:rPr lang="et-EE" sz="6300">
                <a:latin typeface="Arimo"/>
                <a:ea typeface="Arimo"/>
                <a:cs typeface="Arimo"/>
                <a:sym typeface="Arimo"/>
              </a:rPr>
              <a:t>T, 05.09 kell 14-15.30 (vene keeles)</a:t>
            </a:r>
            <a:endParaRPr sz="63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t-EE" sz="6300">
                <a:latin typeface="Arimo"/>
                <a:ea typeface="Arimo"/>
                <a:cs typeface="Arimo"/>
                <a:sym typeface="Arimo"/>
              </a:rPr>
              <a:t>K, 06.09 kell 14-17</a:t>
            </a:r>
            <a:endParaRPr sz="63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None/>
            </a:pPr>
            <a:r>
              <a:rPr lang="et-EE" sz="6300">
                <a:latin typeface="Arimo"/>
                <a:ea typeface="Arimo"/>
                <a:cs typeface="Arimo"/>
                <a:sym typeface="Arimo"/>
              </a:rPr>
              <a:t>N, 07.09 kell 17-20</a:t>
            </a:r>
            <a:endParaRPr sz="63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001" y="6174560"/>
            <a:ext cx="1079552" cy="60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idx="1" type="body"/>
          </p:nvPr>
        </p:nvSpPr>
        <p:spPr>
          <a:xfrm>
            <a:off x="628650" y="1417625"/>
            <a:ext cx="8089800" cy="4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Kogukonnateenus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Kogukonna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liikmetelt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kogukonna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liikmetele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pakutav teenus, mis lähtub kogukonna vajadustest.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Teenuse pakkuja on ka ise kogukonna liige.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Kogukonnateenuse eesmärk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ei ole kasumi teenimine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kuid tasu võtmine teenuskulude katteks on põhjendatud.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Kogukonnateenuse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vajalikkus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olema taotluses selgitatud.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8" name="Google Shape;88;p8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idx="1" type="body"/>
          </p:nvPr>
        </p:nvSpPr>
        <p:spPr>
          <a:xfrm>
            <a:off x="381000" y="509250"/>
            <a:ext cx="8306700" cy="56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Projekti väljundnäitajad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Projektiga seotud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väljundnäitajad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 nende sihtväärtused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määrab taotleja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taotluses vastavalt projektile ja need on projekti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mõju hindamise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üheks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aluseks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Väljundnäitajate ja sihtväärtuste seadmisel tuleb arvestada nende saavutamise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realistlikkust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Väljundnäitajate ja sihtväärtuste saavutamist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kontrollitakse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esitatud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aruande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põhjal.</a:t>
            </a:r>
            <a:endParaRPr sz="235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Saavutamata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jäänud väljundnäitajad või nende sihtväärtused olenevalt nende mittesaavutamise ulatusest on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aluseks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toetuse osalisele või täielikule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tagasinõudmisele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1" marL="45720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57200" y="1120375"/>
            <a:ext cx="8229600" cy="45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Toetuse taotleja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solidFill>
                  <a:srgbClr val="202124"/>
                </a:solidFill>
                <a:highlight>
                  <a:srgbClr val="FFFFFF"/>
                </a:highlight>
                <a:latin typeface="Arimo"/>
                <a:ea typeface="Arimo"/>
                <a:cs typeface="Arimo"/>
                <a:sym typeface="Arimo"/>
              </a:rPr>
              <a:t> </a:t>
            </a:r>
            <a:endParaRPr b="1" sz="2350">
              <a:solidFill>
                <a:srgbClr val="202124"/>
              </a:solidFill>
              <a:highlight>
                <a:srgbClr val="FFFFFF"/>
              </a:highlight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Mittetulundusühing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milles ei osale liikmena kohaliku omavalitsuse üksus ega riik ja mille liikmetest äriühingud ei moodusta rohkem kui poole.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Sihtasutus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mis ei ole asutatud kohaliku omavalitsuse üksuse ega riigi osalusel ja mille </a:t>
            </a:r>
            <a:r>
              <a:rPr lang="et-EE" sz="2350">
                <a:latin typeface="Arimo"/>
                <a:ea typeface="Arimo"/>
                <a:cs typeface="Arimo"/>
                <a:sym typeface="Arimo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liikmetest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äriühingud ei moodusta rohkem kui poole.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457050" y="1021075"/>
            <a:ext cx="8216100" cy="51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Toetuse taotleja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Tegutseb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avalikes huvides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ning taotleja eesmärgid ja tegevused on suunatud avalikkusele, sh taotleja peab oma tegevusest teavitama avalikkust.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Tegutseb oma liikmes- või töötajaskonnast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laiema sihtgrupi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heaks, välja arvatud erivajadustega inimeste heaks tegutsevad ühendused (projekt peab KOP-i eesmärki täitma).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Tegutseb piirkondlikult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küla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aleviku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alevi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valla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linna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asumi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kogukonna huvides.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434575" y="816325"/>
            <a:ext cx="8080800" cy="5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Toetuse taotleja - </a:t>
            </a:r>
            <a:r>
              <a:rPr b="1" lang="et-EE" sz="360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erandid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Tallinna</a:t>
            </a:r>
            <a:r>
              <a:rPr lang="et-EE" sz="2350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linna puhul saavad taotlejaks olla ainult </a:t>
            </a:r>
            <a:r>
              <a:rPr b="1" lang="et-EE" sz="235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linnasisese asumi kogukonna huvides tegutsevad ühendused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Koguduste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puhul saavad taotlejaks olla kogudused, mis tegutsevad põhikirja järgi koguduse liikmetest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laiema sihtgrupi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huvides.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Küla-, aleviku- ning asumiseltside poolt asutatud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omavalitsuse piire ületavad ühendused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mille on omakorda asutanud eraõiguslikud juriidilised isikud ja/või füüsilised isikud ja mille tegevuse sihtrühmaks on kogu vastava küla/alevi/asumi elanikkond ning eesmärgiks vastava küla/alevi/asumi piirkonna elu- ja sotsiaalse keskkonna parandamine.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2" name="Google Shape;112;p12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idx="1" type="body"/>
          </p:nvPr>
        </p:nvSpPr>
        <p:spPr>
          <a:xfrm>
            <a:off x="434575" y="898550"/>
            <a:ext cx="8080800" cy="51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Taotlejaks ei saa olla: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ä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riühingud, ettevõtjate liidud, ametiühingud;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mo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ameti-, kutse- ja erialaliidud,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mis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koondavad ühe ameti, kutse või eriala inimesi, edendavad nende  erialaoskusi või kaitsevad nende huve;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mo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korteri-,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suvila-, aiandus-,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garaaži- jmt ühistud;</a:t>
            </a:r>
            <a:b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ühendused, kui nende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registrijärgne asukoht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on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teises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kohaliku omavalitsuse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üksuses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kui projekti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sihtgrupp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ühendused, mille tegevuse peamised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eesmärgid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ja peamine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sihtgrupp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või projekti sihtgrupp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ületavad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ühe kohaliku omavalitsuse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piire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välja arvatud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määruses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nimetatud erandid.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426275" y="169750"/>
            <a:ext cx="8518500" cy="6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Nõuded taotlejale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Hiljemalt taotluse esitamise tähtaja seisuga peab taotlejal olema esitatud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majandusaasta aruanne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, kui selleks on tekkinud seadusest tulenev kohustus.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Ehitusinvesteeringute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puhul peab taotleja olema investeeringuobjekti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omanik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või tal peab olema selle objekti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kasutusõigus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ja avaliku kasutuse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leping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vähemalt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kolmeks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aastaks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 arvates projekti lõppemisest.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Taotleja peab tagama investeeringute ja soetuste puhul nende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säilimise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ja edasise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avaliku kasutuse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ning töökorras hoidmise vähemalt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kolme aasta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 jooksul projekti abikõlblikkuse perioodi lõppemisest arvates.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Taotlejal ei tohi olla riiklike maksude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võlga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, mis on suurem kui 100</a:t>
            </a:r>
            <a:r>
              <a:rPr lang="et-EE" sz="220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eurot või varasematest taotlusvoorudest tähtajaks esitamata aruandeid.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mo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Taotleja suhtes ei ole algatatud pankroti- või likvideerimismenetlust.</a:t>
            </a:r>
            <a:endParaRPr sz="22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>
            <p:ph idx="1" type="body"/>
          </p:nvPr>
        </p:nvSpPr>
        <p:spPr>
          <a:xfrm>
            <a:off x="764400" y="1327100"/>
            <a:ext cx="8072400" cy="4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Taotluse esitamine</a:t>
            </a:r>
            <a:endParaRPr sz="360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aotluse koos vajalike lisadega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esitab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taotleja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seaduslik esindaja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digitaalselt allkirjastatult </a:t>
            </a:r>
            <a:br>
              <a:rPr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e-toetuse keskkonnas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https://etoetus.rtk.ee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hiljemalt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 02.10.2023 kell 16.30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Taotlusi saab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esitada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kogu taotlusvooru avatud oleku ajal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ehk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01.09-02.10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Taotlusvoorus võib taotleja esitada kuni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kaks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taotlust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ehk ühe taotluse kummassegi meetmesse.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0" name="Google Shape;130;p15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82a129aab_0_139"/>
          <p:cNvSpPr txBox="1"/>
          <p:nvPr>
            <p:ph idx="1" type="body"/>
          </p:nvPr>
        </p:nvSpPr>
        <p:spPr>
          <a:xfrm>
            <a:off x="426275" y="474550"/>
            <a:ext cx="8269500" cy="58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Taotlus koosneb: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taotlusvormist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mis sisaldab ka detailset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eelarvet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tegevuste lõikes;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volikirjast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kui taotleja esindusõiguslik isik tegutseb volikirja alusel;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ehitusinvesteeringute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puhul (ehitus, renoveerimine, remont vms) ka: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71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objekti omandi- 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kasutusõigust tõendava dokumendi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koopia; 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71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objekti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avaliku kasutuse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lepingu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koopia, kui objekt ei ole taotleja omandis;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71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kohaliku omavalitsuse kirjalik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kinnitus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selle kohta, kas ja millist kooskõlastust või luba see investeering vajab.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36" name="Google Shape;136;g2082a129aab_0_139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567800" y="332400"/>
            <a:ext cx="8196000" cy="55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Abikõlblikkuse periood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aotlusvooru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abikõlblikkuse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periood kestab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12 kuud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alates taotluste esitamise täht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ajast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ehk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35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sügis</a:t>
            </a:r>
            <a:r>
              <a:rPr b="1" lang="et-EE" sz="2350">
                <a:solidFill>
                  <a:srgbClr val="CC0000"/>
                </a:solidFill>
                <a:latin typeface="Arimo"/>
                <a:ea typeface="Arimo"/>
                <a:cs typeface="Arimo"/>
                <a:sym typeface="Arimo"/>
              </a:rPr>
              <a:t>voorus 02.10.2023 kuni 02.10.2024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tegevused viiakse ellu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kulud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on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tekkinud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ning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tasutud abikõlblikkuse perioodil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Aruande võib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esitada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varem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kui projekt viiakse ellu kiiremini.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Erandjuhuna saab abikõlblikkuse perioodi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pikendada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kuni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6 kuu võrra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eelkõige toetuse saajast mitteoleneval põhjusel riiklikul või kohalikul tasandil kehtestatud eriolukorra või piirangute tõttu, mis teevad võimatuks projekti elluviimise planeeritud ajal.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4" name="Google Shape;144;p17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82a129aab_0_39"/>
          <p:cNvSpPr txBox="1"/>
          <p:nvPr>
            <p:ph idx="1" type="body"/>
          </p:nvPr>
        </p:nvSpPr>
        <p:spPr>
          <a:xfrm>
            <a:off x="1094550" y="327050"/>
            <a:ext cx="6954900" cy="53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>
                <a:latin typeface="Arimo"/>
                <a:ea typeface="Arimo"/>
                <a:cs typeface="Arimo"/>
                <a:sym typeface="Arimo"/>
              </a:rPr>
              <a:t>Maakondlikud nõustajad/menetlejad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:</a:t>
            </a:r>
            <a:br>
              <a:rPr lang="et-EE" sz="2000">
                <a:latin typeface="Arimo"/>
                <a:ea typeface="Arimo"/>
                <a:cs typeface="Arimo"/>
                <a:sym typeface="Arimo"/>
              </a:rPr>
            </a:br>
            <a:br>
              <a:rPr lang="et-EE" sz="2000">
                <a:latin typeface="Arimo"/>
                <a:ea typeface="Arimo"/>
                <a:cs typeface="Arimo"/>
                <a:sym typeface="Arimo"/>
              </a:rPr>
            </a:b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Harjumaa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Maret Välja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Hiiumaa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6"/>
              </a:rPr>
              <a:t> Arenduskeskus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Kaja Sõrmus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7"/>
              </a:rPr>
              <a:t>Ida-Virumaa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8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Alfred Alt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9"/>
              </a:rPr>
              <a:t>SA </a:t>
            </a:r>
            <a:r>
              <a:rPr b="1" lang="et-EE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0"/>
              </a:rPr>
              <a:t>Järvamaa</a:t>
            </a:r>
            <a:r>
              <a:rPr lang="et-EE">
                <a:latin typeface="Arimo"/>
                <a:ea typeface="Arimo"/>
                <a:cs typeface="Arimo"/>
                <a:sym typeface="Arimo"/>
              </a:rPr>
              <a:t>, Maile Kesküla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1"/>
              </a:rPr>
              <a:t>Jõgevamaa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2"/>
              </a:rPr>
              <a:t> Arendus- ja Ettevõtluskeskus, 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Kersti Kurvits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3"/>
              </a:rPr>
              <a:t>SA </a:t>
            </a: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4"/>
              </a:rPr>
              <a:t>Läänemaa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Maarja Läänesaar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5"/>
              </a:rPr>
              <a:t>Lääne-Viru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6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Kaire Kullik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7"/>
              </a:rPr>
              <a:t>Pärnumaa</a:t>
            </a:r>
            <a:r>
              <a:rPr lang="et-EE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8"/>
              </a:rPr>
              <a:t> Omavalitsuste Liit</a:t>
            </a:r>
            <a:r>
              <a:rPr lang="et-EE">
                <a:latin typeface="Arimo"/>
                <a:ea typeface="Arimo"/>
                <a:cs typeface="Arimo"/>
                <a:sym typeface="Arimo"/>
              </a:rPr>
              <a:t>, Evelin Seppor</a:t>
            </a:r>
            <a:endParaRPr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19"/>
              </a:rPr>
              <a:t>Põlvamaa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0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Eve Neemsalu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1"/>
              </a:rPr>
              <a:t>Raplamaa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2"/>
              </a:rPr>
              <a:t> Arendus- ja Ettevõtluskeskus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Teele Ojasalu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3"/>
              </a:rPr>
              <a:t>Saaremaa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4"/>
              </a:rPr>
              <a:t> Vallavalitsus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Eda Kesküla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5"/>
              </a:rPr>
              <a:t>Tartumaa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6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Heili Uuk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7"/>
              </a:rPr>
              <a:t>Valgamaa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8"/>
              </a:rPr>
              <a:t> Arenguagentuur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Aet Arula-Piir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29"/>
              </a:rPr>
              <a:t>Viljandimaa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0"/>
              </a:rPr>
              <a:t> Omavalitsuste Liit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Kai Kannistu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1"/>
              </a:rPr>
              <a:t>Võrumaa</a:t>
            </a:r>
            <a:r>
              <a:rPr lang="et-EE" sz="200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2"/>
              </a:rPr>
              <a:t> Arenduskeskus</a:t>
            </a:r>
            <a:r>
              <a:rPr lang="et-EE" sz="200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t-EE">
                <a:latin typeface="Arimo"/>
                <a:ea typeface="Arimo"/>
                <a:cs typeface="Arimo"/>
                <a:sym typeface="Arimo"/>
              </a:rPr>
              <a:t>Kaire Trumm</a:t>
            </a:r>
            <a:endParaRPr sz="20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" name="Google Shape;40;g2082a129aab_0_39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idx="1" type="body"/>
          </p:nvPr>
        </p:nvSpPr>
        <p:spPr>
          <a:xfrm>
            <a:off x="276125" y="304800"/>
            <a:ext cx="8623500" cy="6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Abikõlblike kulude üldtingimused</a:t>
            </a:r>
            <a:br>
              <a:rPr b="1" lang="et-EE" sz="2200">
                <a:latin typeface="Arimo"/>
                <a:ea typeface="Arimo"/>
                <a:cs typeface="Arimo"/>
                <a:sym typeface="Arimo"/>
              </a:rPr>
            </a:br>
            <a:endParaRPr b="1"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Kulud peavad olema projekti tegevustega otseselt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seotud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põhjendatud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vajalikud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projekti elluviimiseks.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ulud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on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tekkinud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ja kuludokumentide alusel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tasutud 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taotlusvooru </a:t>
            </a:r>
            <a:r>
              <a:rPr b="1"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abikõlblikkuse perioodi jooksul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õik projektiga seotud kulud peavad olema </a:t>
            </a:r>
            <a:r>
              <a:rPr b="1"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tasutud toetuse saaja arvelduskontolt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ulud peavad olema </a:t>
            </a:r>
            <a:r>
              <a:rPr b="1"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tõendatavad 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algdokumentidega (arve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d, lepingud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 ja nende tasumine pangakonto </a:t>
            </a:r>
            <a:r>
              <a:rPr b="1"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väljavõttega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ulud peavad olema raamatupidamises selgelt </a:t>
            </a:r>
            <a:r>
              <a:rPr b="1"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eristatavad 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teistest ühingu kuludest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.</a:t>
            </a:r>
            <a:endParaRPr sz="2200">
              <a:latin typeface="Arimo"/>
              <a:ea typeface="Arimo"/>
              <a:cs typeface="Arimo"/>
              <a:sym typeface="Arim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●"/>
            </a:pPr>
            <a:r>
              <a:rPr lang="et-EE" sz="2200">
                <a:latin typeface="Arimo"/>
                <a:ea typeface="Arimo"/>
                <a:cs typeface="Arimo"/>
                <a:sym typeface="Arimo"/>
              </a:rPr>
              <a:t>Üle </a:t>
            </a:r>
            <a:r>
              <a:rPr b="1" lang="et-EE" sz="220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1000 euro 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maksvate tellitud tööde, teenuste ja vara soetamise puhul tuleb taotluse eelarves kirjeldada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kahe võrreldava hinnapäringu</a:t>
            </a:r>
            <a:r>
              <a:rPr lang="et-EE" sz="2200">
                <a:latin typeface="Arimo"/>
                <a:ea typeface="Arimo"/>
                <a:cs typeface="Arimo"/>
                <a:sym typeface="Arimo"/>
              </a:rPr>
              <a:t> tulemused ja valiku </a:t>
            </a:r>
            <a:r>
              <a:rPr b="1" lang="et-EE" sz="2200">
                <a:latin typeface="Arimo"/>
                <a:ea typeface="Arimo"/>
                <a:cs typeface="Arimo"/>
                <a:sym typeface="Arimo"/>
              </a:rPr>
              <a:t>põhjendused</a:t>
            </a:r>
            <a:r>
              <a:rPr lang="et-EE" sz="2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20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57200" y="772876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Mitteabikõlblikud kulud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ulud, mis ei vasta abikõlblike kulude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üldtingimustele.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Kulud, mis on tehtud toetuse saaja ja temaga seotud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isikute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huvide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konflikti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olukorras (v.a juhul kui toetuse saaja on esitanud ühingu üldkoosoleku protokolli tehinguga nõustumise kohta).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elluviimise seisukohast muud põhjendamatud ja ebaolulised kulud (alkoholi- ja tubakatoodete kulud, panga ülekande- ja hooldustasud, kindlustamiskulud, intressid, viivised, trahvid jne).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Kulud projekti raamatupidamisele.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082a129aab_0_150"/>
          <p:cNvSpPr txBox="1"/>
          <p:nvPr>
            <p:ph idx="1" type="body"/>
          </p:nvPr>
        </p:nvSpPr>
        <p:spPr>
          <a:xfrm>
            <a:off x="457200" y="793165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Mitteabikõlblikud kulud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Projektijuhtimise kulud sisseostetud teenusena teiselt  juriidiliselt isikult ja FIE-lt.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Esinduskulud,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meened, auhinnad ja kingitused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Amortisatsioonikulud.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Organisatsioonide liikmemaksud.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Riiklikud maksud ja lõivud, mis on riigi poolt taotlejale tagastatavad (näiteks käibemaks).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Kulud, mis ei ole projekti tegevustega otseselt seotud, sh toetuse saaja igapäevased haldus-, transpordi-, sidevahendite-, majandamis- ja kontorikulud.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2" name="Google Shape;162;g2082a129aab_0_150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idx="1" type="body"/>
          </p:nvPr>
        </p:nvSpPr>
        <p:spPr>
          <a:xfrm>
            <a:off x="533400" y="708650"/>
            <a:ext cx="8077200" cy="54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Meetme “Kogukonna areng” mitteabikõlblikud kulud</a:t>
            </a:r>
            <a:endParaRPr b="1" sz="360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Hoonete, rajatiste ja ruumide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ehitus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-,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rekonstrueerimis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- ja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remonttööde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kulud.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Üle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100 euro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maksvate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seadmete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soetamine (sh tööriistad, masinad, elektroonilised seadmed), mille eeldatav kasutusiga on oluliselt pikem kui projekti elluviimise periood ja mida on võimalik projekti tegevusteks rentida või laenata.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Kulud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toiduainetele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toitlustusele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mis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ületavad 10% projekti abikõlblikest kuludest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457200" y="743903"/>
            <a:ext cx="8077200" cy="56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Meetme „Investeeringud ja kogukonnateenuste arendamine“ mitteabikõlblikud kulud</a:t>
            </a:r>
            <a:endParaRPr b="1"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Koolituste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ürituste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korraldamise kulud, sh kulud infopäevadele, külapäevadele ja muule sellisele.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Investeeringute ja ostude kasutusele võtmisega seotud teenuste (transpordi- ja ehitusteenused, seadmete paigaldamine jms) kulud, mis on tehtud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eraisikute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osutatud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teenuste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eest maksmiseks (lepingute alusel).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Char char="●"/>
            </a:pP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Kulud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toiduainetele 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toitlustusele</a:t>
            </a:r>
            <a:r>
              <a:rPr lang="et-EE" sz="235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445450" y="808350"/>
            <a:ext cx="8070000" cy="53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Taotluse menetlemine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aotluste menetlemise aeg on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üldjuhul kuni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50 tööpäeva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alates taotluse esitamise täht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ajast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(0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10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)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uuduste ja ebatäpsuste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kõrvaldamiseks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antakse aega kuni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5 tööpäeva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Taotlust ja eelarvet võib muuta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ainult menetleja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poolt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viidatud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puuduste ja nendega kaasnevate muudatuste osas,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sisuline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muutmine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pole lubatud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KOP-i m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ääruse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§ 14 lg 6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sätestab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asjaolud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mille puhul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taotlus tunnistatakse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nõuetele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mittevastavaks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304800" y="472975"/>
            <a:ext cx="84555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Taotluste hindamine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150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Taotlusi hindab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viie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liikmeline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hindamiskomisjon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b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</a:br>
            <a:endParaRPr sz="15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Hindamiskriteeriumid: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tegevuste eesmärgi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vastavus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programmi eesmärgile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mõju kogukonna elujõulisuse tugevnemisele (osakaal 30%);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vajalikkus kogukonna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jaoks ja kogukonnaliikmete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kaasatus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elluviimisesse (20%);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tegevuste põhjendatus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tegevuste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vajalikkus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kavandatud tulemuse saavutamiseks ja projekti tulemuste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jätkusuutlikkus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(25%);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eelarve põhjendatus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kuluefektiivsus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(25%).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504500" y="470025"/>
            <a:ext cx="8224500" cy="5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/>
              <a:t>Taotluste hindamine</a:t>
            </a:r>
            <a:br>
              <a:rPr b="1" lang="et-EE" sz="3600"/>
            </a:b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al"/>
                <a:ea typeface="Arial"/>
                <a:cs typeface="Arial"/>
                <a:sym typeface="Arial"/>
              </a:rPr>
              <a:t>Hindamisskaala on vahemikus </a:t>
            </a:r>
            <a:r>
              <a:rPr b="1" lang="et-EE" sz="2350">
                <a:latin typeface="Arial"/>
                <a:ea typeface="Arial"/>
                <a:cs typeface="Arial"/>
                <a:sym typeface="Arial"/>
              </a:rPr>
              <a:t>0-4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 punkti</a:t>
            </a:r>
            <a:r>
              <a:rPr lang="et-EE" sz="2350"/>
              <a:t>.</a:t>
            </a: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al"/>
                <a:ea typeface="Arial"/>
                <a:cs typeface="Arial"/>
                <a:sym typeface="Arial"/>
              </a:rPr>
              <a:t>Hinnang taotlusele on </a:t>
            </a:r>
            <a:r>
              <a:rPr b="1" lang="et-EE" sz="2350"/>
              <a:t>positiivne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, kui hinnete kaalutud keskmine on vähemalt </a:t>
            </a:r>
            <a:r>
              <a:rPr b="1" lang="et-EE" sz="2350">
                <a:latin typeface="Arial"/>
                <a:ea typeface="Arial"/>
                <a:cs typeface="Arial"/>
                <a:sym typeface="Arial"/>
              </a:rPr>
              <a:t>2,5 punkti.</a:t>
            </a: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al"/>
                <a:ea typeface="Arial"/>
                <a:cs typeface="Arial"/>
                <a:sym typeface="Arial"/>
              </a:rPr>
              <a:t>Taotluste </a:t>
            </a:r>
            <a:r>
              <a:rPr b="1" lang="et-EE" sz="2350"/>
              <a:t>pingerida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moodustatakse mõlema meetme taotluste kohta ühiselt</a:t>
            </a:r>
            <a:r>
              <a:rPr lang="et-EE" sz="2350"/>
              <a:t>.</a:t>
            </a: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al"/>
                <a:ea typeface="Arial"/>
                <a:cs typeface="Arial"/>
                <a:sym typeface="Arial"/>
              </a:rPr>
              <a:t>Komisjoni ettepaneku alusel teeb MARO otsuse taotluse </a:t>
            </a:r>
            <a:r>
              <a:rPr b="1" lang="et-EE" sz="2350"/>
              <a:t>rahuldamise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t-EE" sz="2350"/>
              <a:t>osalise rahuldamise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või </a:t>
            </a:r>
            <a:r>
              <a:rPr b="1" lang="et-EE" sz="2350"/>
              <a:t>rahuldamata jätmise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kohta. </a:t>
            </a:r>
            <a:r>
              <a:rPr b="1" lang="et-EE" sz="2350"/>
              <a:t>Otsus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saadetakse taotlejale </a:t>
            </a:r>
            <a:r>
              <a:rPr b="1" lang="et-EE" sz="2350"/>
              <a:t>e-toetuse keskkonna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 kaudu.</a:t>
            </a: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/>
              <a:t>Rahuldatud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taotluste </a:t>
            </a:r>
            <a:r>
              <a:rPr b="1" lang="et-EE" sz="2350"/>
              <a:t>nimekiri avaldatakse 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MARO veebilehel.</a:t>
            </a:r>
            <a:endParaRPr sz="2350"/>
          </a:p>
          <a:p>
            <a:pPr indent="-377825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/>
              <a:t>Toetus makstakse välja 10 tööpäeva jooksul otsuse tegemisest</a:t>
            </a:r>
            <a:r>
              <a:rPr lang="et-EE" sz="2350">
                <a:latin typeface="Arial"/>
                <a:ea typeface="Arial"/>
                <a:cs typeface="Arial"/>
                <a:sym typeface="Arial"/>
              </a:rPr>
              <a:t>.</a:t>
            </a:r>
            <a:endParaRPr sz="2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467550" y="617000"/>
            <a:ext cx="8208900" cy="58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Kokkuvõtteks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Kogukonna arengu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meetme kaudu toetatakse kõiki nn 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pehmeid tegevusi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”, mis tugevdavad kogukonda.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Võib soetada tegevuste elluviimiseks vajalikke vahendeid ja materjale.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Investeeringute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kogukonna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teenuste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arendamise meetme kaudu toetatakse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investeeringuid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investeeringute kasutuselevõtuks otseselt vajalikke sisseostetavaid teenuseid ainult juriidilistelt isikutelt.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Mõlema meetme jaoks on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eraldi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taotlusvormid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Kaks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taotlust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võib taotleja esitada juhul, kui need on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erinevates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meetmetes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082a129aab_0_165"/>
          <p:cNvSpPr txBox="1"/>
          <p:nvPr>
            <p:ph idx="1" type="body"/>
          </p:nvPr>
        </p:nvSpPr>
        <p:spPr>
          <a:xfrm>
            <a:off x="467550" y="1302800"/>
            <a:ext cx="8208900" cy="47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Kokkuvõtteks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Taotlused tuleb esitada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e-toetuse keskkonnas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hiljemalt ettenähtud kuupäevaks ja kellaajaks -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02.10 kell 16.30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Taotluse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allkirjastaja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olema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registrijärgne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juhatuse liige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 Kui allkiri antakse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volikirja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alusel, tuleb taotlusele lisada volikiri.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Asumipõhisuse nõue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kehtib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ainult Tallinnas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Omafinantseering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olema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rahaline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sularahamaksed ei ole lubatud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8" name="Google Shape;208;g2082a129aab_0_16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idx="1" type="body"/>
          </p:nvPr>
        </p:nvSpPr>
        <p:spPr>
          <a:xfrm>
            <a:off x="494175" y="593750"/>
            <a:ext cx="8116500" cy="587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Kohaliku omaalgatuse p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rogrammi nõuded on sätestatud vastavas </a:t>
            </a:r>
            <a:r>
              <a:rPr b="1" lang="et-EE" sz="235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määruses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Programmi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üldise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koordineerimise, väljatöötamise ja järelevalve korraldamise eest vastutab </a:t>
            </a:r>
            <a:r>
              <a:rPr b="1" lang="et-EE" sz="235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Regionaal- ja Põllumajandusministeerium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Programmi rakendaja riiklikul tasandil on </a:t>
            </a:r>
            <a:r>
              <a:rPr b="1" lang="et-EE" sz="235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Riigi Tugiteenuste Keskus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(RTK).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Programmi rakendajateks maakondades on maakondlikud arendusorganisatsioonid (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MARO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-d).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Programmi viiakse ellu 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kaks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korda aastas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kevadel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sügisel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toimuvate taotlusvoorude kaudu.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2023. aasta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sügis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vooru 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taotluste esitami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ne toimub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01.09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kuni</a:t>
            </a:r>
            <a:r>
              <a:rPr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02.10 kell 16.30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Taotluste ja aruannete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esitamine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toimub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ainult veebis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e-toetuse keskkonnas.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6246669e1_1_7"/>
          <p:cNvSpPr txBox="1"/>
          <p:nvPr>
            <p:ph idx="1" type="body"/>
          </p:nvPr>
        </p:nvSpPr>
        <p:spPr>
          <a:xfrm>
            <a:off x="390750" y="1856700"/>
            <a:ext cx="8362500" cy="3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Küsimused</a:t>
            </a:r>
            <a:br>
              <a:rPr b="1" lang="et-EE" sz="3600"/>
            </a:br>
            <a:br>
              <a:rPr b="1" lang="et-EE" sz="3600"/>
            </a:br>
            <a:r>
              <a:rPr b="1" lang="et-EE" sz="3600">
                <a:solidFill>
                  <a:srgbClr val="38761D"/>
                </a:solidFill>
              </a:rPr>
              <a:t>⬇</a:t>
            </a:r>
            <a:br>
              <a:rPr b="1" lang="et-EE" sz="3600"/>
            </a:br>
            <a:br>
              <a:rPr b="1" lang="et-EE" sz="3600"/>
            </a:br>
            <a:r>
              <a:rPr b="1" lang="et-EE" sz="3600"/>
              <a:t>Sirutuspaus 5 min</a:t>
            </a:r>
            <a:endParaRPr b="1" sz="3600">
              <a:solidFill>
                <a:srgbClr val="38761D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</p:txBody>
      </p:sp>
      <p:sp>
        <p:nvSpPr>
          <p:cNvPr id="214" name="Google Shape;214;g216246669e1_1_7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ddbdad3751_6_12"/>
          <p:cNvSpPr txBox="1"/>
          <p:nvPr>
            <p:ph idx="1" type="body"/>
          </p:nvPr>
        </p:nvSpPr>
        <p:spPr>
          <a:xfrm>
            <a:off x="467550" y="602550"/>
            <a:ext cx="8208900" cy="1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Taotluse esitamine</a:t>
            </a:r>
            <a:br>
              <a:rPr b="1" lang="et-EE" sz="3600">
                <a:latin typeface="Arimo"/>
                <a:ea typeface="Arimo"/>
                <a:cs typeface="Arimo"/>
                <a:sym typeface="Arimo"/>
              </a:rPr>
            </a:br>
            <a:br>
              <a:rPr b="1" lang="et-EE" sz="100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Taotluse sisestamise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videojuhendi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leiab </a:t>
            </a:r>
            <a:r>
              <a:rPr lang="et-EE" sz="2350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siit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0" name="Google Shape;220;g1ddbdad3751_6_12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21" name="Google Shape;221;g1ddbdad3751_6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3200" y="2571413"/>
            <a:ext cx="5057601" cy="31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0f36cdc485_0_8"/>
          <p:cNvSpPr txBox="1"/>
          <p:nvPr>
            <p:ph idx="1" type="body"/>
          </p:nvPr>
        </p:nvSpPr>
        <p:spPr>
          <a:xfrm>
            <a:off x="467550" y="7030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3600"/>
              <a:t>Elluviimine ja aruandmine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t-EE" sz="2350"/>
            </a:br>
            <a:r>
              <a:rPr b="1" lang="et-EE" sz="2350"/>
              <a:t>Mida kõige hoolikamalt jälgida kogu projekti kestel?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Tegevuse aluseks projekti elluviimisel on toetuse eraldamise otsus, projekt ise ja programmi määrus.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tegevusi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ülekandeid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tohib teha ainult projekti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abikõlbulikkuse perioodil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ehk vooru alguskuupäevast kuni lõppkuupäevani (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02.10.2023-02.10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.2024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Viimane ülekannete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kuupäev on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02.10.2024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Aruanne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tuleb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esitada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hiljemalt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02.11.2024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 tuleb ellu viia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vastavalt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esitatud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taotlusele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kavandatud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tulemusi saavutades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7" name="Google Shape;227;g20f36cdc485_0_8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0f36cdc485_0_17"/>
          <p:cNvSpPr txBox="1"/>
          <p:nvPr>
            <p:ph idx="1" type="body"/>
          </p:nvPr>
        </p:nvSpPr>
        <p:spPr>
          <a:xfrm>
            <a:off x="467550" y="7030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Muudatused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elluviimise muudatused tuleb kooskõlastada vähemalt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10 tööpäeva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enne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abikõlblikkuse perioodi lõppu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MARO-le e-toetuse keskkonna kirjaga esitatud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muudatustaotlusega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eesmärki, väljundnäitajaid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ega nende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sihttasemed ei tohi muutuda.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Kuludevahelisi muudatusi võib teha ilma nõusolekut taotlemata ainult nende kulude osas, mis on eelarves olemas ja projekti kvaliteet ei kannata.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Pikendamist saab taotleda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kuni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6 kuu võrra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eelkõige toetuse saajast mitteoleneval põhjusel.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3" name="Google Shape;233;g20f36cdc485_0_17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f36cdc485_0_26"/>
          <p:cNvSpPr txBox="1"/>
          <p:nvPr>
            <p:ph idx="1" type="body"/>
          </p:nvPr>
        </p:nvSpPr>
        <p:spPr>
          <a:xfrm>
            <a:off x="543750" y="550650"/>
            <a:ext cx="8208900" cy="57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200"/>
              <a:t>Dokumendid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Projekti kulud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ja neid kajastavad kulu- ja makse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dokumendid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peavad olema raamatupidamisarvestuses selgelt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eristatavad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ühingu muudest kuludest ja dokumentidest.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Sularahamaksed ei ole lubatud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kõik arveldused tehakse toetuse saaja kontolt.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Sõlmitud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lepingud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täidetakse nõuetekohaselt. Lepingul peab olema: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number ja kuupäev;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poolte andmed (eraisikul ka isikukood);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kokkulepitud tasu, kuidas makstakse ja mille eest;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poolte allkirjad.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9" name="Google Shape;239;g20f36cdc485_0_26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f36cdc485_0_46"/>
          <p:cNvSpPr txBox="1"/>
          <p:nvPr>
            <p:ph idx="1" type="body"/>
          </p:nvPr>
        </p:nvSpPr>
        <p:spPr>
          <a:xfrm>
            <a:off x="391350" y="702450"/>
            <a:ext cx="83625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Tasub tähele panna!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Kui tegevused nõuavad ehitus- ja kasutusluba või ehitus- ja kasutusteatist, peavad need olemas olema.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Projektiga soetatud või loodud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vara säilimine ja avalik kasutus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olema tagatud vähemalt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3 aastat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projekti lõppkuupäevast (kuni 02.10.20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27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Dokumentatsiooni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säilitama 7 aastat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taotluse rahuldamise otsusest.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MARO-l on õigus teostada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kohapealset järelkontrolli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projektiga seotud dokumentide, seadmete, materjalide, teostatud tööde jm vara osas. Toetuse saaja on kohustatud võimaldama kontrolli läbiviijal eelnimetatuga kohapeal tutvuda.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5" name="Google Shape;245;g20f36cdc485_0_46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idx="1" type="body"/>
          </p:nvPr>
        </p:nvSpPr>
        <p:spPr>
          <a:xfrm>
            <a:off x="470075" y="871001"/>
            <a:ext cx="82296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Avalikkuse teavitamine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Toetuse kasutamisest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ja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projekti tulemustest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peab toetuse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saaja teavitama avalikkust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kas oma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veebilehel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mõnes avalikus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sotsiaalmeedia kanalis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kohalikus ajalehes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Lisaks tuleb projekti üritustel, koolitustel, erinevatel infomaterjalidel sh digitaalsetel, dokumentidel, trükistel, renoveeritud või korrastatud objektidel ja muudel juhtudel kasutada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viidet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Projekti on rahastatud kohaliku omaalgatuse programmist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1" name="Google Shape;251;p26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f36cdc485_0_38"/>
          <p:cNvSpPr txBox="1"/>
          <p:nvPr>
            <p:ph idx="1" type="body"/>
          </p:nvPr>
        </p:nvSpPr>
        <p:spPr>
          <a:xfrm>
            <a:off x="467550" y="5198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Toetuse tagasimaksmine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MARO-l on õigus nõuda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toetus osaliselt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täielikult </a:t>
            </a: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tagasi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kui: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on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rikutud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KOP-i määruse või teiste õigusaktide tingimusi või rahastamisotsuse nõudeid: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väljundnäitajaid on saavutatud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osaliselt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saavutamata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on tehtud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mitteabikõlblikke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kulusid;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on esitatud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valeandmeid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kasutamata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toetussumma on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suurem kui 100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eurot.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NB!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Toetuse saaja kohustub kandma kõik kulud, mis tekivad projekti kallinemisel toetussummaga võrreldes.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7" name="Google Shape;257;g20f36cdc485_0_38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6246669e1_1_12"/>
          <p:cNvSpPr txBox="1"/>
          <p:nvPr>
            <p:ph idx="1" type="body"/>
          </p:nvPr>
        </p:nvSpPr>
        <p:spPr>
          <a:xfrm>
            <a:off x="3111150" y="1876800"/>
            <a:ext cx="2921700" cy="31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Küsimused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3" name="Google Shape;263;g216246669e1_1_12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dbdad3751_6_0"/>
          <p:cNvSpPr txBox="1"/>
          <p:nvPr>
            <p:ph idx="1" type="body"/>
          </p:nvPr>
        </p:nvSpPr>
        <p:spPr>
          <a:xfrm>
            <a:off x="467550" y="7024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Hindamiskomisjoni liikmete</a:t>
            </a:r>
            <a:br>
              <a:rPr b="1" lang="et-EE" sz="3600"/>
            </a:br>
            <a:r>
              <a:rPr b="1" lang="et-EE" sz="3600"/>
              <a:t>tähelepanekud ja soovitused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Loe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enne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koostamist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määrust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infomaterjale,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aga ka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hindamiskriteeriume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 See viimane aitab Sul paremini mõista, mida hindaja Sinu projektist 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otsib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Enne taotluse sisestamist kirjuta endale kõik hindamiskriteeriumides nõutav eraldi välja, hiljem ei pea enam otsima, mida kirjutada (läbimõeldud taotlus!).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Palun järgi taotlusvormi lahtrite juures olevaid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abistavaid kommentaare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leiad need abiinfo küsimärkide alt. 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Kirjuta lihtsalt, selgelt, arusaadavalt ja lühidalt.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9" name="Google Shape;269;g1ddbdad3751_6_0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82a129aab_0_94"/>
          <p:cNvSpPr txBox="1"/>
          <p:nvPr>
            <p:ph idx="1" type="body"/>
          </p:nvPr>
        </p:nvSpPr>
        <p:spPr>
          <a:xfrm>
            <a:off x="494175" y="441350"/>
            <a:ext cx="8021100" cy="60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PROGRAMMI EESMÄRK</a:t>
            </a:r>
            <a:b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solidFill>
                  <a:srgbClr val="C00000"/>
                </a:solidFill>
                <a:latin typeface="Arimo"/>
                <a:ea typeface="Arimo"/>
                <a:cs typeface="Arimo"/>
                <a:sym typeface="Arimo"/>
              </a:rPr>
              <a:t>on tugevate ja omaalgatusel põhinevate kogukondade tekkimine ja püsimine.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br>
              <a:rPr lang="et-EE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Taotluses peab selgelt väljenduma kohaliku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kogukonna vajadus, algatus ja kaasamine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 Tegevused on suunatud kogukonna liikmetele, kogukond on kaasatud tegevuste elluviimisesse, kasusaajaks on kohalik kogukond ning investeeringuobjektid on avalikus kasutuses ja kogukonna liikmetele kättesaadavad.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KOP ei rahasta ühingu tegevusi, ürituste toimumist või lihtsalt asjade ostmist, vaid meetme eesmärgile vastava tulemuse saavutamist.</a:t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2" name="Google Shape;52;g2082a129aab_0_94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24cc01728_0_35"/>
          <p:cNvSpPr txBox="1"/>
          <p:nvPr>
            <p:ph idx="1" type="body"/>
          </p:nvPr>
        </p:nvSpPr>
        <p:spPr>
          <a:xfrm>
            <a:off x="390750" y="953850"/>
            <a:ext cx="8362500" cy="49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KOP-i projektide peamine eesmärk on seotud kogukondade püsimise ja tugevdamisega!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Mõtle läbi, kuidas Sinu projekt on </a:t>
            </a: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seotud kogukonnaga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Kas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sündmus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mida korraldad 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investeering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mida teed, on kogukonna laiem algatus, st kokku lepitud koosolekul, kirjeldatud arengukavas jms.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Kui projekti </a:t>
            </a: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äkkidee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on sündinud vaid 1-2 inimese peas, siis see “paistab projektist läbi” ja ei ole eriti veenev. 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</p:txBody>
      </p:sp>
      <p:sp>
        <p:nvSpPr>
          <p:cNvPr id="275" name="Google Shape;275;g2124cc01728_0_3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ddbdad3751_2_25"/>
          <p:cNvSpPr txBox="1"/>
          <p:nvPr>
            <p:ph idx="1" type="body"/>
          </p:nvPr>
        </p:nvSpPr>
        <p:spPr>
          <a:xfrm>
            <a:off x="390750" y="702450"/>
            <a:ext cx="83625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Erista eesmärki ja selle tulemusi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Lähtu projekti loogikast: </a:t>
            </a: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projekt kutsutakse ellu, et luua uus, parem olukord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praegune olukord ehk probleem;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soovitud uus olukord ehk eesmärk.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Nende kahe vahele jäävad tegevused, mis selle uue olukorra saavutamiseks on vajalikud. Nimetatud tegevustega seotud kulud ongi </a:t>
            </a: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eelarve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 Tulemuste kirjeldamisel lähtu hilisemast mõõdetavusest ja hinnatavusest.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/>
          </a:p>
        </p:txBody>
      </p:sp>
      <p:sp>
        <p:nvSpPr>
          <p:cNvPr id="281" name="Google Shape;281;g1ddbdad3751_2_2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ddbdad3751_2_36"/>
          <p:cNvSpPr txBox="1"/>
          <p:nvPr>
            <p:ph idx="1" type="body"/>
          </p:nvPr>
        </p:nvSpPr>
        <p:spPr>
          <a:xfrm>
            <a:off x="593550" y="1105950"/>
            <a:ext cx="7956900" cy="46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Näide kogukonna projekti otsesest eesmärgist: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eesmärk on Õnne küla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kogukonna kasv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tänu külapäevade korraldamisele 2023. aasta suvel.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NB! Eesmärk ei ole külapäevade korraldamine! See on TEGEVUS!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•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Spikker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projekti eesmärkide sõnastamisel: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 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EESMÄRK EI OLE TEGEVUS, VAID MUUTUS.</a:t>
            </a:r>
            <a:endParaRPr b="1" sz="2350">
              <a:solidFill>
                <a:srgbClr val="98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7" name="Google Shape;287;g1ddbdad3751_2_36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ddbdad3751_10_0"/>
          <p:cNvSpPr txBox="1"/>
          <p:nvPr>
            <p:ph idx="1" type="body"/>
          </p:nvPr>
        </p:nvSpPr>
        <p:spPr>
          <a:xfrm>
            <a:off x="467550" y="510750"/>
            <a:ext cx="8208900" cy="58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/>
              <a:t>Väldi enamlevinud vigu</a:t>
            </a:r>
            <a:endParaRPr b="1"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Kui juhendis palutakse midagi kirjeldada </a:t>
            </a: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lühidalt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, 2-3 lausega, ära kirjuta asjassepuutumatuid pikki lugusid.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Kirjuta kogu oluline info välja taotluses ette nähtud lahtrites,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viitamist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palun kasuta ainult seal, kus seda on nõutud.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Ebareaalsed kasusaajad – ajalehe/FB kuulutuse või artikli lugejad, kõik valla/maakonna elanikud jne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ei ole otsesed kasusaajad.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Jää realistlikuks!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Liigne kantseliit ja “udutamine” -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ebaselgus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vähendab oluliselt projektile antavat hinnangut.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3" name="Google Shape;293;g1ddbdad3751_10_0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ddbdad3751_10_5"/>
          <p:cNvSpPr txBox="1"/>
          <p:nvPr>
            <p:ph idx="1" type="body"/>
          </p:nvPr>
        </p:nvSpPr>
        <p:spPr>
          <a:xfrm>
            <a:off x="467550" y="702450"/>
            <a:ext cx="8208900" cy="54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Eelarve puhul lahti kirjutamata hinna alus (tegelikult nõutav!) - mis on nt tunni-, kilomeetrihinna jm ühiku aluseks. Mingi teenuse kogumaksumus ei ole eelarve selgitus! Kui hindajale jääb miski ebaselgeks, kajastub see hindamistulemustes.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9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Investeeringuprojekt lõpeb mingi asja/seadme ostuga või ehituse/remondi valmimisega.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Ost ise ei vii eesmärgini!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Näita projekti tegevustes ka selle investeeringu kasutamist ja eesmärgi täitmisele jõudmist – projekti pikkus on 1 aasta, selle ajal jõuab investeeringut ka kasutada.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9" name="Google Shape;299;g1ddbdad3751_10_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ddbdad3751_10_15"/>
          <p:cNvSpPr txBox="1"/>
          <p:nvPr>
            <p:ph idx="1" type="body"/>
          </p:nvPr>
        </p:nvSpPr>
        <p:spPr>
          <a:xfrm>
            <a:off x="467550" y="1400250"/>
            <a:ext cx="82089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350"/>
              <a:buFont typeface="Arimo"/>
              <a:buChar char="●"/>
            </a:pPr>
            <a:r>
              <a:rPr b="1" lang="et-EE" sz="2350">
                <a:solidFill>
                  <a:srgbClr val="980000"/>
                </a:solidFill>
                <a:latin typeface="Arimo"/>
                <a:ea typeface="Arimo"/>
                <a:cs typeface="Arimo"/>
                <a:sym typeface="Arimo"/>
              </a:rPr>
              <a:t>Kõik projektiideed ei sobigi KOP-i meetmetesse! </a:t>
            </a:r>
            <a:endParaRPr b="1" sz="2350">
              <a:solidFill>
                <a:srgbClr val="98000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Mõtle enne läbi - säästa iseenda ja menetlejate ning hindajate aega.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endParaRPr sz="10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Maksimaalsed toetussummad: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Kogukonna areng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2500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eurot;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Investeeringud ja kogukonnateenuste arendamine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4000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eurot.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5" name="Google Shape;305;g1ddbdad3751_10_15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c55efd1e7_0_7"/>
          <p:cNvSpPr txBox="1"/>
          <p:nvPr>
            <p:ph idx="1" type="body"/>
          </p:nvPr>
        </p:nvSpPr>
        <p:spPr>
          <a:xfrm>
            <a:off x="2590250" y="761701"/>
            <a:ext cx="3990300" cy="24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2500">
                <a:latin typeface="Arimo"/>
                <a:ea typeface="Arimo"/>
                <a:cs typeface="Arimo"/>
                <a:sym typeface="Arimo"/>
              </a:rPr>
              <a:t>Täname</a:t>
            </a:r>
            <a:br>
              <a:rPr b="1" lang="et-EE" sz="2500">
                <a:latin typeface="Arimo"/>
                <a:ea typeface="Arimo"/>
                <a:cs typeface="Arimo"/>
                <a:sym typeface="Arimo"/>
              </a:rPr>
            </a:br>
            <a:r>
              <a:rPr b="1" lang="et-EE" sz="2500">
                <a:latin typeface="Arimo"/>
                <a:ea typeface="Arimo"/>
                <a:cs typeface="Arimo"/>
                <a:sym typeface="Arimo"/>
              </a:rPr>
              <a:t>kaasa mõtlemast</a:t>
            </a:r>
            <a:endParaRPr b="1" sz="25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2500">
                <a:latin typeface="Arimo"/>
                <a:ea typeface="Arimo"/>
                <a:cs typeface="Arimo"/>
                <a:sym typeface="Arimo"/>
              </a:rPr>
              <a:t>ja</a:t>
            </a:r>
            <a:br>
              <a:rPr b="1" lang="et-EE" sz="2500">
                <a:latin typeface="Arimo"/>
                <a:ea typeface="Arimo"/>
                <a:cs typeface="Arimo"/>
                <a:sym typeface="Arimo"/>
              </a:rPr>
            </a:br>
            <a:r>
              <a:rPr b="1" lang="et-EE" sz="2500">
                <a:latin typeface="Arimo"/>
                <a:ea typeface="Arimo"/>
                <a:cs typeface="Arimo"/>
                <a:sym typeface="Arimo"/>
              </a:rPr>
              <a:t>soovime</a:t>
            </a:r>
            <a:br>
              <a:rPr b="1" lang="et-EE" sz="2500">
                <a:latin typeface="Arimo"/>
                <a:ea typeface="Arimo"/>
                <a:cs typeface="Arimo"/>
                <a:sym typeface="Arimo"/>
              </a:rPr>
            </a:br>
            <a:r>
              <a:rPr b="1" lang="et-EE" sz="2500">
                <a:solidFill>
                  <a:srgbClr val="6AA84F"/>
                </a:solidFill>
                <a:latin typeface="Arimo"/>
                <a:ea typeface="Arimo"/>
                <a:cs typeface="Arimo"/>
                <a:sym typeface="Arimo"/>
              </a:rPr>
              <a:t>edukat</a:t>
            </a:r>
            <a:r>
              <a:rPr b="1" lang="et-EE" sz="250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1" lang="et-EE" sz="2500">
                <a:latin typeface="Arimo"/>
                <a:ea typeface="Arimo"/>
                <a:cs typeface="Arimo"/>
                <a:sym typeface="Arimo"/>
              </a:rPr>
              <a:t>taotlemist!</a:t>
            </a:r>
            <a:endParaRPr b="1" sz="250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311" name="Google Shape;311;g20c55efd1e7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775" y="301075"/>
            <a:ext cx="1756976" cy="821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0c55efd1e7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25" y="2068971"/>
            <a:ext cx="2626225" cy="61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0c55efd1e7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575" y="2779270"/>
            <a:ext cx="2338275" cy="965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0c55efd1e7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3772376"/>
            <a:ext cx="2626225" cy="69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0c55efd1e7_0_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9157" y="5239141"/>
            <a:ext cx="2338275" cy="72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0c55efd1e7_0_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2550" y="4519070"/>
            <a:ext cx="2338273" cy="63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20c55efd1e7_0_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5190" y="6047850"/>
            <a:ext cx="2338273" cy="57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20c55efd1e7_0_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50110" y="380655"/>
            <a:ext cx="14287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0c55efd1e7_0_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93975" y="1539304"/>
            <a:ext cx="2338273" cy="6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0c55efd1e7_0_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34555" y="2373851"/>
            <a:ext cx="2338275" cy="4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20c55efd1e7_0_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46913" y="3087355"/>
            <a:ext cx="2201487" cy="5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20c55efd1e7_0_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920608" y="3758671"/>
            <a:ext cx="1996675" cy="8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0c55efd1e7_0_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46800" y="4743210"/>
            <a:ext cx="1996675" cy="102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0c55efd1e7_0_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40938" y="5788300"/>
            <a:ext cx="1756998" cy="6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0c55efd1e7_0_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008088" y="3967995"/>
            <a:ext cx="3510213" cy="290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0c55efd1e7_0_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5200" y="1279010"/>
            <a:ext cx="2338273" cy="687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82a129aab_0_104"/>
          <p:cNvSpPr txBox="1"/>
          <p:nvPr>
            <p:ph idx="1" type="body"/>
          </p:nvPr>
        </p:nvSpPr>
        <p:spPr>
          <a:xfrm>
            <a:off x="713850" y="1394975"/>
            <a:ext cx="81798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Kogukond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Kindlas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piirkonnas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elav,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ühist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toimekeskkonda jagav ja teatud sotsiaalsete suhete võrgustikuga seotud inimeste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rühm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ehk ühe piirkonna elanikud, kes: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kasutavad samu teenuseid;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viibivad ühises infoväljas;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korraldavad ühiselt kogukonnaliikmetele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vajalikke ettevõtmisi.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8" name="Google Shape;58;g2082a129aab_0_104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082a129aab_0_99"/>
          <p:cNvSpPr txBox="1"/>
          <p:nvPr>
            <p:ph idx="1" type="body"/>
          </p:nvPr>
        </p:nvSpPr>
        <p:spPr>
          <a:xfrm>
            <a:off x="561450" y="1318775"/>
            <a:ext cx="81798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Kogukond</a:t>
            </a:r>
            <a:br>
              <a:rPr b="1" lang="et-EE" sz="3300">
                <a:latin typeface="Arimo"/>
                <a:ea typeface="Arimo"/>
                <a:cs typeface="Arimo"/>
                <a:sym typeface="Arimo"/>
              </a:rPr>
            </a:b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Määruse tähenduses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ei loeta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kogukonnaks: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vaid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kitsa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huviala esindajaid või maailmavaate, elukutse, soo, ea või muu ühise tunnuse alusel loodud isikute gruppi;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 gruppi, mille tegevused ja kooskäimise kohad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ei ole avatud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või mille tegevus ja eesmärgid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ei ole suunatud laiemale avalikkusele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kui oma liikmeskond.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64" name="Google Shape;64;g2082a129aab_0_99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82a129aab_0_114"/>
          <p:cNvSpPr txBox="1"/>
          <p:nvPr>
            <p:ph idx="1" type="body"/>
          </p:nvPr>
        </p:nvSpPr>
        <p:spPr>
          <a:xfrm>
            <a:off x="561450" y="709175"/>
            <a:ext cx="8179800" cy="53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Meetmed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“Kogukonna areng”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panustab kogukonnaliikmete teadmiste ja oskuste kasvu, kogukonna identiteedi tugevnemisse ja tõhusama koostöö tekkesse.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2" marL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“Investeeringud ja kogukonnateenuste arendamine”</a:t>
            </a: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lang="et-EE" sz="2350">
                <a:latin typeface="Arimo"/>
                <a:ea typeface="Arimo"/>
                <a:cs typeface="Arimo"/>
                <a:sym typeface="Arimo"/>
              </a:rPr>
              <a:t>panustab kogukonnale vajalike ja selle liikmete ühistegevust soodustavate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avalikus kasutuses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olevate objektide rajamisse ja arendamisse ning kogukonnaliikmetele vajalike teenuste pakkumisse.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0" name="Google Shape;70;g2082a129aab_0_114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082a129aab_0_124"/>
          <p:cNvSpPr txBox="1"/>
          <p:nvPr>
            <p:ph idx="1" type="body"/>
          </p:nvPr>
        </p:nvSpPr>
        <p:spPr>
          <a:xfrm>
            <a:off x="561450" y="785375"/>
            <a:ext cx="8179800" cy="53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Toetus ja omafinantseering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mo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Maksimaalsed toetussummad: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Kogukonna areng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2500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eurot;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○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Investeeringud ja kogukonnateenuste arendamine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”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4000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eurot.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Toetussumma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määr saab olla kuni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90%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abikõlblikest kuludest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Omafinantseeringu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minimaalne määr on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10%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 projekti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abikõlblikest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ainult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rahalistest kuludest.</a:t>
            </a:r>
            <a:endParaRPr b="1"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76" name="Google Shape;76;g2082a129aab_0_124"/>
          <p:cNvSpPr txBox="1"/>
          <p:nvPr>
            <p:ph idx="12" type="sldNum"/>
          </p:nvPr>
        </p:nvSpPr>
        <p:spPr>
          <a:xfrm>
            <a:off x="6457950" y="6356354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idx="1" type="body"/>
          </p:nvPr>
        </p:nvSpPr>
        <p:spPr>
          <a:xfrm>
            <a:off x="668350" y="525850"/>
            <a:ext cx="8229600" cy="55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t-EE" sz="3600">
                <a:latin typeface="Arimo"/>
                <a:ea typeface="Arimo"/>
                <a:cs typeface="Arimo"/>
                <a:sym typeface="Arimo"/>
              </a:rPr>
              <a:t>Meetmete väljundnäitajad</a:t>
            </a:r>
            <a:endParaRPr sz="360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b="1" lang="et-EE" sz="2350">
                <a:latin typeface="Arimo"/>
                <a:ea typeface="Arimo"/>
                <a:cs typeface="Arimo"/>
                <a:sym typeface="Arimo"/>
              </a:rPr>
            </a:b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“K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ogukonna areng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”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läbi viidud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ürituste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või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tegevuste arv 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(koolitused, infopäevad, külapäevad, koduleheküljed, infotrükised jmt);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tegevustes ja üritustel (koolitused, infopäevad, külapäevad jmt) otseselt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osalenute arv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br>
              <a:rPr lang="et-EE" sz="2350">
                <a:latin typeface="Arimo"/>
                <a:ea typeface="Arimo"/>
                <a:cs typeface="Arimo"/>
                <a:sym typeface="Arimo"/>
              </a:rPr>
            </a:b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“I</a:t>
            </a:r>
            <a:r>
              <a:rPr b="1" lang="et-EE" sz="235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nvesteeringud ja kogukonnateenuste arendamine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”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: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rajatud või korrastatud avalikus kasutuses olevate 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objektide arv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;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Font typeface="Arial"/>
              <a:buChar char="●"/>
            </a:pPr>
            <a:r>
              <a:rPr lang="et-EE" sz="2350">
                <a:latin typeface="Arimo"/>
                <a:ea typeface="Arimo"/>
                <a:cs typeface="Arimo"/>
                <a:sym typeface="Arimo"/>
              </a:rPr>
              <a:t>toetatud kogukonna</a:t>
            </a:r>
            <a:r>
              <a:rPr b="1" lang="et-EE" sz="2350">
                <a:latin typeface="Arimo"/>
                <a:ea typeface="Arimo"/>
                <a:cs typeface="Arimo"/>
                <a:sym typeface="Arimo"/>
              </a:rPr>
              <a:t>teenuste arv</a:t>
            </a:r>
            <a:r>
              <a:rPr lang="et-EE" sz="2350">
                <a:latin typeface="Arimo"/>
                <a:ea typeface="Arimo"/>
                <a:cs typeface="Arimo"/>
                <a:sym typeface="Arimo"/>
              </a:rPr>
              <a:t>.</a:t>
            </a:r>
            <a:endParaRPr sz="2350">
              <a:latin typeface="Arimo"/>
              <a:ea typeface="Arimo"/>
              <a:cs typeface="Arimo"/>
              <a:sym typeface="Arimo"/>
            </a:endParaRPr>
          </a:p>
          <a:p>
            <a:pPr indent="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2350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OP23 II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2013-08-30T09:45:53Z</dcterms:created>
  <dc:creator>Saima Mänd</dc:creator>
</cp:coreProperties>
</file>