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302" r:id="rId3"/>
    <p:sldId id="258" r:id="rId4"/>
    <p:sldId id="259" r:id="rId5"/>
    <p:sldId id="260" r:id="rId6"/>
    <p:sldId id="297" r:id="rId7"/>
    <p:sldId id="261" r:id="rId8"/>
    <p:sldId id="262" r:id="rId9"/>
    <p:sldId id="264" r:id="rId10"/>
    <p:sldId id="263" r:id="rId11"/>
    <p:sldId id="265" r:id="rId12"/>
    <p:sldId id="267" r:id="rId13"/>
    <p:sldId id="268" r:id="rId14"/>
    <p:sldId id="298" r:id="rId15"/>
    <p:sldId id="266" r:id="rId16"/>
    <p:sldId id="269" r:id="rId17"/>
    <p:sldId id="291" r:id="rId18"/>
    <p:sldId id="292" r:id="rId19"/>
    <p:sldId id="293" r:id="rId20"/>
    <p:sldId id="270" r:id="rId21"/>
    <p:sldId id="294" r:id="rId22"/>
    <p:sldId id="271" r:id="rId23"/>
    <p:sldId id="295" r:id="rId24"/>
    <p:sldId id="272" r:id="rId25"/>
    <p:sldId id="296" r:id="rId26"/>
    <p:sldId id="287" r:id="rId27"/>
    <p:sldId id="276" r:id="rId28"/>
    <p:sldId id="277" r:id="rId29"/>
    <p:sldId id="282" r:id="rId30"/>
    <p:sldId id="278" r:id="rId31"/>
    <p:sldId id="279" r:id="rId32"/>
    <p:sldId id="281" r:id="rId33"/>
    <p:sldId id="280" r:id="rId34"/>
    <p:sldId id="273" r:id="rId35"/>
    <p:sldId id="300" r:id="rId36"/>
    <p:sldId id="288" r:id="rId37"/>
    <p:sldId id="275" r:id="rId38"/>
    <p:sldId id="301" r:id="rId39"/>
    <p:sldId id="274" r:id="rId4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3" autoAdjust="0"/>
    <p:restoredTop sz="94660"/>
  </p:normalViewPr>
  <p:slideViewPr>
    <p:cSldViewPr snapToGrid="0">
      <p:cViewPr varScale="1">
        <p:scale>
          <a:sx n="73" d="100"/>
          <a:sy n="73" d="100"/>
        </p:scale>
        <p:origin x="57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itelslaid">
    <p:spTree>
      <p:nvGrpSpPr>
        <p:cNvPr id="1" name=""/>
        <p:cNvGrpSpPr/>
        <p:nvPr/>
      </p:nvGrpSpPr>
      <p:grpSpPr>
        <a:xfrm>
          <a:off x="0" y="0"/>
          <a:ext cx="0" cy="0"/>
          <a:chOff x="0" y="0"/>
          <a:chExt cx="0" cy="0"/>
        </a:xfrm>
      </p:grpSpPr>
      <p:pic>
        <p:nvPicPr>
          <p:cNvPr id="7" name="Picture 6"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t-EE" smtClean="0"/>
              <a:t>Muutke pealkirja laadi</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t-EE" smtClean="0"/>
              <a:t>Klõpsake juhtslaidi alapealkirja laadi redigeerimiseks</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4/6/2021</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ldiallkirjaga panoraampilt">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t-EE" smtClean="0"/>
              <a:t>Muutke pealkirja laadi</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t-EE" smtClean="0"/>
              <a:t>Pildi lisamiseks klõpsake ikooni</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t-EE" smtClean="0"/>
              <a:t>Redigeeri juhtslaidi tekstilaade</a:t>
            </a:r>
          </a:p>
        </p:txBody>
      </p:sp>
      <p:sp>
        <p:nvSpPr>
          <p:cNvPr id="5" name="Date Placeholder 4"/>
          <p:cNvSpPr>
            <a:spLocks noGrp="1"/>
          </p:cNvSpPr>
          <p:nvPr>
            <p:ph type="dt" sz="half" idx="10"/>
          </p:nvPr>
        </p:nvSpPr>
        <p:spPr/>
        <p:txBody>
          <a:bodyPr/>
          <a:lstStyle/>
          <a:p>
            <a:fld id="{B61BEF0D-F0BB-DE4B-95CE-6DB70DBA9567}" type="datetimeFigureOut">
              <a:rPr lang="en-US" dirty="0"/>
              <a:pPr/>
              <a:t>4/6/2021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ealkiri ja pildiallkiri">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t-EE" smtClean="0"/>
              <a:t>Muutke pealkirja laadi</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t-EE" smtClean="0"/>
              <a:t>Redigeeri juhtslaidi tekstilaade</a:t>
            </a:r>
          </a:p>
        </p:txBody>
      </p:sp>
      <p:sp>
        <p:nvSpPr>
          <p:cNvPr id="4" name="Date Placeholder 3"/>
          <p:cNvSpPr>
            <a:spLocks noGrp="1"/>
          </p:cNvSpPr>
          <p:nvPr>
            <p:ph type="dt" sz="half" idx="10"/>
          </p:nvPr>
        </p:nvSpPr>
        <p:spPr/>
        <p:txBody>
          <a:bodyPr/>
          <a:lstStyle/>
          <a:p>
            <a:fld id="{B61BEF0D-F0BB-DE4B-95CE-6DB70DBA9567}" type="datetimeFigureOut">
              <a:rPr lang="en-US" dirty="0"/>
              <a:pPr/>
              <a:t>4/6/2021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ldiallkirjaga tsitaat">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t-EE" smtClean="0"/>
              <a:t>Muutke pealkirja laadi</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t-EE" smtClean="0"/>
              <a:t>Redigeeri juhtslaidi tekstilaade</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t-EE" smtClean="0"/>
              <a:t>Redigeeri juhtslaidi tekstilaade</a:t>
            </a:r>
          </a:p>
        </p:txBody>
      </p:sp>
      <p:sp>
        <p:nvSpPr>
          <p:cNvPr id="4" name="Date Placeholder 3"/>
          <p:cNvSpPr>
            <a:spLocks noGrp="1"/>
          </p:cNvSpPr>
          <p:nvPr>
            <p:ph type="dt" sz="half" idx="10"/>
          </p:nvPr>
        </p:nvSpPr>
        <p:spPr/>
        <p:txBody>
          <a:bodyPr/>
          <a:lstStyle/>
          <a:p>
            <a:fld id="{B61BEF0D-F0BB-DE4B-95CE-6DB70DBA9567}" type="datetimeFigureOut">
              <a:rPr lang="en-US" dirty="0"/>
              <a:pPr/>
              <a:t>4/6/2021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Visiitkaart">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t-EE" smtClean="0"/>
              <a:t>Muutke pealkirja laadi</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t-EE" smtClean="0"/>
              <a:t>Redigeeri juhtslaidi tekstilaade</a:t>
            </a:r>
          </a:p>
        </p:txBody>
      </p:sp>
      <p:sp>
        <p:nvSpPr>
          <p:cNvPr id="4" name="Date Placeholder 3"/>
          <p:cNvSpPr>
            <a:spLocks noGrp="1"/>
          </p:cNvSpPr>
          <p:nvPr>
            <p:ph type="dt" sz="half" idx="10"/>
          </p:nvPr>
        </p:nvSpPr>
        <p:spPr/>
        <p:txBody>
          <a:bodyPr/>
          <a:lstStyle/>
          <a:p>
            <a:fld id="{B61BEF0D-F0BB-DE4B-95CE-6DB70DBA9567}" type="datetimeFigureOut">
              <a:rPr lang="en-US" dirty="0"/>
              <a:pPr/>
              <a:t>4/6/2021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sitaadi visiitkaart">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t-EE" smtClean="0"/>
              <a:t>Muutke pealkirja laadi</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t-EE" smtClean="0"/>
              <a:t>Redigeeri juhtslaidi tekstilaade</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t-EE" smtClean="0"/>
              <a:t>Redigeeri juhtslaidi tekstilaade</a:t>
            </a:r>
          </a:p>
        </p:txBody>
      </p:sp>
      <p:sp>
        <p:nvSpPr>
          <p:cNvPr id="4" name="Date Placeholder 3"/>
          <p:cNvSpPr>
            <a:spLocks noGrp="1"/>
          </p:cNvSpPr>
          <p:nvPr>
            <p:ph type="dt" sz="half" idx="10"/>
          </p:nvPr>
        </p:nvSpPr>
        <p:spPr/>
        <p:txBody>
          <a:bodyPr/>
          <a:lstStyle/>
          <a:p>
            <a:fld id="{B61BEF0D-F0BB-DE4B-95CE-6DB70DBA9567}" type="datetimeFigureOut">
              <a:rPr lang="en-US" dirty="0"/>
              <a:pPr/>
              <a:t>4/6/2021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Õige või val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t-EE" smtClean="0"/>
              <a:t>Muutke pealkirja laadi</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t-EE" smtClean="0"/>
              <a:t>Redigeeri juhtslaidi tekstilaade</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t-EE" smtClean="0"/>
              <a:t>Redigeeri juhtslaidi tekstilaade</a:t>
            </a:r>
          </a:p>
        </p:txBody>
      </p:sp>
      <p:sp>
        <p:nvSpPr>
          <p:cNvPr id="4" name="Date Placeholder 3"/>
          <p:cNvSpPr>
            <a:spLocks noGrp="1"/>
          </p:cNvSpPr>
          <p:nvPr>
            <p:ph type="dt" sz="half" idx="10"/>
          </p:nvPr>
        </p:nvSpPr>
        <p:spPr/>
        <p:txBody>
          <a:bodyPr/>
          <a:lstStyle/>
          <a:p>
            <a:fld id="{B61BEF0D-F0BB-DE4B-95CE-6DB70DBA9567}" type="datetimeFigureOut">
              <a:rPr lang="en-US" dirty="0"/>
              <a:pPr/>
              <a:t>4/6/2021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itel ja vertikaal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t-EE" smtClean="0"/>
              <a:t>Muutke pealkirja laadi</a:t>
            </a:r>
            <a:endParaRPr lang="en-US" dirty="0"/>
          </a:p>
        </p:txBody>
      </p:sp>
      <p:sp>
        <p:nvSpPr>
          <p:cNvPr id="3" name="Vertical Text Placeholder 2"/>
          <p:cNvSpPr>
            <a:spLocks noGrp="1"/>
          </p:cNvSpPr>
          <p:nvPr>
            <p:ph type="body" orient="vert" idx="1"/>
          </p:nvPr>
        </p:nvSpPr>
        <p:spPr/>
        <p:txBody>
          <a:bodyPr vert="eaVert" anchor="t"/>
          <a:lstStyle/>
          <a:p>
            <a:pPr lvl="0"/>
            <a:r>
              <a:rPr lang="et-EE" smtClean="0"/>
              <a:t>Redigeeri juhtslaidi tekstilaade</a:t>
            </a:r>
          </a:p>
          <a:p>
            <a:pPr lvl="1"/>
            <a:r>
              <a:rPr lang="et-EE" smtClean="0"/>
              <a:t>Teine tase</a:t>
            </a:r>
          </a:p>
          <a:p>
            <a:pPr lvl="2"/>
            <a:r>
              <a:rPr lang="et-EE" smtClean="0"/>
              <a:t>Kolmas tase</a:t>
            </a:r>
          </a:p>
          <a:p>
            <a:pPr lvl="3"/>
            <a:r>
              <a:rPr lang="et-EE" smtClean="0"/>
              <a:t>Neljas tase</a:t>
            </a:r>
          </a:p>
          <a:p>
            <a:pPr lvl="4"/>
            <a:r>
              <a:rPr lang="et-EE" smtClean="0"/>
              <a:t>Viies tase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kaaltiitel ja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t-EE" smtClean="0"/>
              <a:t>Muutke pealkirja laadi</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t-EE" smtClean="0"/>
              <a:t>Redigeeri juhtslaidi tekstilaade</a:t>
            </a:r>
          </a:p>
          <a:p>
            <a:pPr lvl="1"/>
            <a:r>
              <a:rPr lang="et-EE" smtClean="0"/>
              <a:t>Teine tase</a:t>
            </a:r>
          </a:p>
          <a:p>
            <a:pPr lvl="2"/>
            <a:r>
              <a:rPr lang="et-EE" smtClean="0"/>
              <a:t>Kolmas tase</a:t>
            </a:r>
          </a:p>
          <a:p>
            <a:pPr lvl="3"/>
            <a:r>
              <a:rPr lang="et-EE" smtClean="0"/>
              <a:t>Neljas tase</a:t>
            </a:r>
          </a:p>
          <a:p>
            <a:pPr lvl="4"/>
            <a:r>
              <a:rPr lang="et-EE" smtClean="0"/>
              <a:t>Viies tase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ealkiri ja sisu">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t-EE" smtClean="0"/>
              <a:t>Muutke pealkirja laadi</a:t>
            </a:r>
            <a:endParaRPr lang="en-US" dirty="0"/>
          </a:p>
        </p:txBody>
      </p:sp>
      <p:sp>
        <p:nvSpPr>
          <p:cNvPr id="3" name="Content Placeholder 2"/>
          <p:cNvSpPr>
            <a:spLocks noGrp="1"/>
          </p:cNvSpPr>
          <p:nvPr>
            <p:ph idx="1"/>
          </p:nvPr>
        </p:nvSpPr>
        <p:spPr/>
        <p:txBody>
          <a:bodyPr/>
          <a:lstStyle/>
          <a:p>
            <a:pPr lvl="0"/>
            <a:r>
              <a:rPr lang="et-EE" smtClean="0"/>
              <a:t>Redigeeri juhtslaidi tekstilaade</a:t>
            </a:r>
          </a:p>
          <a:p>
            <a:pPr lvl="1"/>
            <a:r>
              <a:rPr lang="et-EE" smtClean="0"/>
              <a:t>Teine tase</a:t>
            </a:r>
          </a:p>
          <a:p>
            <a:pPr lvl="2"/>
            <a:r>
              <a:rPr lang="et-EE" smtClean="0"/>
              <a:t>Kolmas tase</a:t>
            </a:r>
          </a:p>
          <a:p>
            <a:pPr lvl="3"/>
            <a:r>
              <a:rPr lang="et-EE" smtClean="0"/>
              <a:t>Neljas tase</a:t>
            </a:r>
          </a:p>
          <a:p>
            <a:pPr lvl="4"/>
            <a:r>
              <a:rPr lang="et-EE" smtClean="0"/>
              <a:t>Viies tase</a:t>
            </a:r>
            <a:endParaRPr lang="en-US" dirty="0"/>
          </a:p>
        </p:txBody>
      </p:sp>
      <p:sp>
        <p:nvSpPr>
          <p:cNvPr id="4" name="Date Placeholder 3"/>
          <p:cNvSpPr>
            <a:spLocks noGrp="1"/>
          </p:cNvSpPr>
          <p:nvPr>
            <p:ph type="dt" sz="half" idx="10"/>
          </p:nvPr>
        </p:nvSpPr>
        <p:spPr/>
        <p:txBody>
          <a:bodyPr/>
          <a:lstStyle/>
          <a:p>
            <a:fld id="{05BFA754-D5C3-4E66-96A6-867B257F58DC}" type="datetimeFigureOut">
              <a:rPr lang="en-US" dirty="0"/>
              <a:t>4/6/2021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Jaotise päis">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t-EE" smtClean="0"/>
              <a:t>Muutke pealkirja laadi</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t-EE" smtClean="0"/>
              <a:t>Redigeeri juhtslaidi tekstilaade</a:t>
            </a:r>
          </a:p>
        </p:txBody>
      </p:sp>
      <p:sp>
        <p:nvSpPr>
          <p:cNvPr id="4" name="Date Placeholder 3"/>
          <p:cNvSpPr>
            <a:spLocks noGrp="1"/>
          </p:cNvSpPr>
          <p:nvPr>
            <p:ph type="dt" sz="half" idx="10"/>
          </p:nvPr>
        </p:nvSpPr>
        <p:spPr/>
        <p:txBody>
          <a:bodyPr/>
          <a:lstStyle/>
          <a:p>
            <a:fld id="{B61BEF0D-F0BB-DE4B-95CE-6DB70DBA9567}" type="datetimeFigureOut">
              <a:rPr lang="en-US" dirty="0"/>
              <a:pPr/>
              <a:t>4/6/2021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 sisu">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t-EE" smtClean="0"/>
              <a:t>Muutke pealkirja laadi</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t-EE" smtClean="0"/>
              <a:t>Redigeeri juhtslaidi tekstilaade</a:t>
            </a:r>
          </a:p>
          <a:p>
            <a:pPr lvl="1"/>
            <a:r>
              <a:rPr lang="et-EE" smtClean="0"/>
              <a:t>Teine tase</a:t>
            </a:r>
          </a:p>
          <a:p>
            <a:pPr lvl="2"/>
            <a:r>
              <a:rPr lang="et-EE" smtClean="0"/>
              <a:t>Kolmas tase</a:t>
            </a:r>
          </a:p>
          <a:p>
            <a:pPr lvl="3"/>
            <a:r>
              <a:rPr lang="et-EE" smtClean="0"/>
              <a:t>Neljas tase</a:t>
            </a:r>
          </a:p>
          <a:p>
            <a:pPr lvl="4"/>
            <a:r>
              <a:rPr lang="et-EE" smtClean="0"/>
              <a:t>Viies tase</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t-EE" smtClean="0"/>
              <a:t>Redigeeri juhtslaidi tekstilaade</a:t>
            </a:r>
          </a:p>
          <a:p>
            <a:pPr lvl="1"/>
            <a:r>
              <a:rPr lang="et-EE" smtClean="0"/>
              <a:t>Teine tase</a:t>
            </a:r>
          </a:p>
          <a:p>
            <a:pPr lvl="2"/>
            <a:r>
              <a:rPr lang="et-EE" smtClean="0"/>
              <a:t>Kolmas tase</a:t>
            </a:r>
          </a:p>
          <a:p>
            <a:pPr lvl="3"/>
            <a:r>
              <a:rPr lang="et-EE" smtClean="0"/>
              <a:t>Neljas tase</a:t>
            </a:r>
          </a:p>
          <a:p>
            <a:pPr lvl="4"/>
            <a:r>
              <a:rPr lang="et-EE" smtClean="0"/>
              <a:t>Viies tase</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4/6/2021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õrdl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t-EE" smtClean="0"/>
              <a:t>Muutke pealkirja laadi</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t-EE" smtClean="0"/>
              <a:t>Redigeeri juhtslaidi tekstilaade</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t-EE" smtClean="0"/>
              <a:t>Redigeeri juhtslaidi tekstilaade</a:t>
            </a:r>
          </a:p>
          <a:p>
            <a:pPr lvl="1"/>
            <a:r>
              <a:rPr lang="et-EE" smtClean="0"/>
              <a:t>Teine tase</a:t>
            </a:r>
          </a:p>
          <a:p>
            <a:pPr lvl="2"/>
            <a:r>
              <a:rPr lang="et-EE" smtClean="0"/>
              <a:t>Kolmas tase</a:t>
            </a:r>
          </a:p>
          <a:p>
            <a:pPr lvl="3"/>
            <a:r>
              <a:rPr lang="et-EE" smtClean="0"/>
              <a:t>Neljas tase</a:t>
            </a:r>
          </a:p>
          <a:p>
            <a:pPr lvl="4"/>
            <a:r>
              <a:rPr lang="et-EE" smtClean="0"/>
              <a:t>Viies tase</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t-EE" smtClean="0"/>
              <a:t>Redigeeri juhtslaidi tekstilaade</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t-EE" smtClean="0"/>
              <a:t>Redigeeri juhtslaidi tekstilaade</a:t>
            </a:r>
          </a:p>
          <a:p>
            <a:pPr lvl="1"/>
            <a:r>
              <a:rPr lang="et-EE" smtClean="0"/>
              <a:t>Teine tase</a:t>
            </a:r>
          </a:p>
          <a:p>
            <a:pPr lvl="2"/>
            <a:r>
              <a:rPr lang="et-EE" smtClean="0"/>
              <a:t>Kolmas tase</a:t>
            </a:r>
          </a:p>
          <a:p>
            <a:pPr lvl="3"/>
            <a:r>
              <a:rPr lang="et-EE" smtClean="0"/>
              <a:t>Neljas tase</a:t>
            </a:r>
          </a:p>
          <a:p>
            <a:pPr lvl="4"/>
            <a:r>
              <a:rPr lang="et-EE" smtClean="0"/>
              <a:t>Viies tase</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4/6/2021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inult pealkir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smtClean="0"/>
              <a:t>Muutke pealkirja laadi</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4/6/2021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ühi">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4/6/2021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Pealdisega sisu">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t-EE" smtClean="0"/>
              <a:t>Muutke pealkirja laadi</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t-EE" smtClean="0"/>
              <a:t>Redigeeri juhtslaidi tekstilaade</a:t>
            </a:r>
          </a:p>
          <a:p>
            <a:pPr lvl="1"/>
            <a:r>
              <a:rPr lang="et-EE" smtClean="0"/>
              <a:t>Teine tase</a:t>
            </a:r>
          </a:p>
          <a:p>
            <a:pPr lvl="2"/>
            <a:r>
              <a:rPr lang="et-EE" smtClean="0"/>
              <a:t>Kolmas tase</a:t>
            </a:r>
          </a:p>
          <a:p>
            <a:pPr lvl="3"/>
            <a:r>
              <a:rPr lang="et-EE" smtClean="0"/>
              <a:t>Neljas tase</a:t>
            </a:r>
          </a:p>
          <a:p>
            <a:pPr lvl="4"/>
            <a:r>
              <a:rPr lang="et-EE" smtClean="0"/>
              <a:t>Viies tase</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t-EE" smtClean="0"/>
              <a:t>Redigeeri juhtslaidi tekstilaade</a:t>
            </a:r>
          </a:p>
        </p:txBody>
      </p:sp>
      <p:sp>
        <p:nvSpPr>
          <p:cNvPr id="5" name="Date Placeholder 4"/>
          <p:cNvSpPr>
            <a:spLocks noGrp="1"/>
          </p:cNvSpPr>
          <p:nvPr>
            <p:ph type="dt" sz="half" idx="10"/>
          </p:nvPr>
        </p:nvSpPr>
        <p:spPr/>
        <p:txBody>
          <a:bodyPr/>
          <a:lstStyle/>
          <a:p>
            <a:fld id="{B61BEF0D-F0BB-DE4B-95CE-6DB70DBA9567}" type="datetimeFigureOut">
              <a:rPr lang="en-US" dirty="0"/>
              <a:pPr/>
              <a:t>4/6/2021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ldiallkirjaga pilt">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t-EE" smtClean="0"/>
              <a:t>Muutke pealkirja laadi</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t-EE" smtClean="0"/>
              <a:t>Pildi lisamiseks klõpsake ikooni</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t-EE" smtClean="0"/>
              <a:t>Redigeeri juhtslaidi tekstilaade</a:t>
            </a:r>
          </a:p>
        </p:txBody>
      </p:sp>
      <p:sp>
        <p:nvSpPr>
          <p:cNvPr id="5" name="Date Placeholder 4"/>
          <p:cNvSpPr>
            <a:spLocks noGrp="1"/>
          </p:cNvSpPr>
          <p:nvPr>
            <p:ph type="dt" sz="half" idx="10"/>
          </p:nvPr>
        </p:nvSpPr>
        <p:spPr/>
        <p:txBody>
          <a:bodyPr/>
          <a:lstStyle/>
          <a:p>
            <a:fld id="{B61BEF0D-F0BB-DE4B-95CE-6DB70DBA9567}" type="datetimeFigureOut">
              <a:rPr lang="en-US" dirty="0"/>
              <a:pPr/>
              <a:t>4/6/2021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t-EE" smtClean="0"/>
              <a:t>Muutke pealkirja laadi</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t-EE" smtClean="0"/>
              <a:t>Redigeeri juhtslaidi tekstilaade</a:t>
            </a:r>
          </a:p>
          <a:p>
            <a:pPr lvl="1"/>
            <a:r>
              <a:rPr lang="et-EE" smtClean="0"/>
              <a:t>Teine tase</a:t>
            </a:r>
          </a:p>
          <a:p>
            <a:pPr lvl="2"/>
            <a:r>
              <a:rPr lang="et-EE" smtClean="0"/>
              <a:t>Kolmas tase</a:t>
            </a:r>
          </a:p>
          <a:p>
            <a:pPr lvl="3"/>
            <a:r>
              <a:rPr lang="et-EE" smtClean="0"/>
              <a:t>Neljas tase</a:t>
            </a:r>
          </a:p>
          <a:p>
            <a:pPr lvl="4"/>
            <a:r>
              <a:rPr lang="et-EE" smtClean="0"/>
              <a:t>Viies tase</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4/6/2021</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etoetus.struktuurifondid.ee/esf2web/#/esfos-desktop/application/register?callForProposalsRefNum=3746" TargetMode="External"/><Relationship Id="rId2" Type="http://schemas.openxmlformats.org/officeDocument/2006/relationships/hyperlink" Target="https://etoetus.struktuurifondid.ee/esf2web/#/esfos-desktop/application/register?callForProposalsRefNum=3747"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etoetus.struktuurifondid.ee/" TargetMode="External"/><Relationship Id="rId2" Type="http://schemas.openxmlformats.org/officeDocument/2006/relationships/hyperlink" Target="https://www.riigiteataja.ee/akt/124032021007"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raek.ee/kodanikuuhendustele/kohaliku-omaalgatuse-programm/"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www.kysk.ee/arengu-abimaterjalid"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ctrTitle"/>
          </p:nvPr>
        </p:nvSpPr>
        <p:spPr/>
        <p:txBody>
          <a:bodyPr/>
          <a:lstStyle/>
          <a:p>
            <a:r>
              <a:rPr lang="et-EE" dirty="0" smtClean="0"/>
              <a:t>Kohaliku omaalgatuse programm </a:t>
            </a:r>
            <a:endParaRPr lang="et-EE" dirty="0"/>
          </a:p>
        </p:txBody>
      </p:sp>
      <p:sp>
        <p:nvSpPr>
          <p:cNvPr id="3" name="Alapealkiri 2"/>
          <p:cNvSpPr>
            <a:spLocks noGrp="1"/>
          </p:cNvSpPr>
          <p:nvPr>
            <p:ph type="subTitle" idx="1"/>
          </p:nvPr>
        </p:nvSpPr>
        <p:spPr/>
        <p:txBody>
          <a:bodyPr>
            <a:normAutofit/>
          </a:bodyPr>
          <a:lstStyle/>
          <a:p>
            <a:r>
              <a:rPr lang="et-EE" sz="3200" dirty="0" smtClean="0"/>
              <a:t>2021 KEVADVOOR</a:t>
            </a:r>
          </a:p>
          <a:p>
            <a:r>
              <a:rPr lang="et-EE" sz="3200" dirty="0" smtClean="0"/>
              <a:t>Karin Ratas</a:t>
            </a:r>
            <a:endParaRPr lang="et-EE" sz="3200" dirty="0"/>
          </a:p>
        </p:txBody>
      </p:sp>
    </p:spTree>
    <p:extLst>
      <p:ext uri="{BB962C8B-B14F-4D97-AF65-F5344CB8AC3E}">
        <p14:creationId xmlns:p14="http://schemas.microsoft.com/office/powerpoint/2010/main" val="4030084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dirty="0" smtClean="0"/>
              <a:t>Taotlejad </a:t>
            </a:r>
            <a:endParaRPr lang="et-EE" dirty="0"/>
          </a:p>
        </p:txBody>
      </p:sp>
      <p:sp>
        <p:nvSpPr>
          <p:cNvPr id="3" name="Sisu kohatäide 2"/>
          <p:cNvSpPr>
            <a:spLocks noGrp="1"/>
          </p:cNvSpPr>
          <p:nvPr>
            <p:ph idx="1"/>
          </p:nvPr>
        </p:nvSpPr>
        <p:spPr/>
        <p:txBody>
          <a:bodyPr/>
          <a:lstStyle/>
          <a:p>
            <a:r>
              <a:rPr lang="et-EE" dirty="0" smtClean="0">
                <a:solidFill>
                  <a:srgbClr val="FF0000"/>
                </a:solidFill>
              </a:rPr>
              <a:t>NB</a:t>
            </a:r>
            <a:r>
              <a:rPr lang="et-EE" dirty="0">
                <a:solidFill>
                  <a:srgbClr val="FF0000"/>
                </a:solidFill>
              </a:rPr>
              <a:t>! </a:t>
            </a:r>
            <a:r>
              <a:rPr lang="et-EE" dirty="0" smtClean="0">
                <a:solidFill>
                  <a:srgbClr val="FF0000"/>
                </a:solidFill>
              </a:rPr>
              <a:t>Ei </a:t>
            </a:r>
            <a:r>
              <a:rPr lang="et-EE" dirty="0">
                <a:solidFill>
                  <a:srgbClr val="FF0000"/>
                </a:solidFill>
              </a:rPr>
              <a:t>toetata maakonna ulatuses sihtgrupi liikmeid ühendavat organisatsiooni</a:t>
            </a:r>
            <a:r>
              <a:rPr lang="et-EE" dirty="0" smtClean="0">
                <a:solidFill>
                  <a:srgbClr val="FF0000"/>
                </a:solidFill>
              </a:rPr>
              <a:t>. </a:t>
            </a:r>
            <a:endParaRPr lang="et-EE" dirty="0">
              <a:solidFill>
                <a:srgbClr val="FF0000"/>
              </a:solidFill>
            </a:endParaRPr>
          </a:p>
          <a:p>
            <a:r>
              <a:rPr lang="et-EE" dirty="0">
                <a:solidFill>
                  <a:srgbClr val="FF0000"/>
                </a:solidFill>
              </a:rPr>
              <a:t>NB! Endiselt ei toetata seltsinguid!</a:t>
            </a:r>
          </a:p>
          <a:p>
            <a:endParaRPr lang="et-EE" dirty="0"/>
          </a:p>
        </p:txBody>
      </p:sp>
    </p:spTree>
    <p:extLst>
      <p:ext uri="{BB962C8B-B14F-4D97-AF65-F5344CB8AC3E}">
        <p14:creationId xmlns:p14="http://schemas.microsoft.com/office/powerpoint/2010/main" val="5479897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dirty="0" smtClean="0"/>
              <a:t>Taotlemine</a:t>
            </a:r>
            <a:endParaRPr lang="et-EE" dirty="0"/>
          </a:p>
        </p:txBody>
      </p:sp>
      <p:sp>
        <p:nvSpPr>
          <p:cNvPr id="3" name="Sisu kohatäide 2"/>
          <p:cNvSpPr>
            <a:spLocks noGrp="1"/>
          </p:cNvSpPr>
          <p:nvPr>
            <p:ph idx="1"/>
          </p:nvPr>
        </p:nvSpPr>
        <p:spPr/>
        <p:txBody>
          <a:bodyPr>
            <a:normAutofit fontScale="92500" lnSpcReduction="10000"/>
          </a:bodyPr>
          <a:lstStyle/>
          <a:p>
            <a:r>
              <a:rPr lang="et-EE" dirty="0"/>
              <a:t>Taotlusvooru kuulutab välja ministeerium reeglina vähemalt 1 kuu enne taotlemist;</a:t>
            </a:r>
          </a:p>
          <a:p>
            <a:r>
              <a:rPr lang="et-EE" dirty="0" smtClean="0"/>
              <a:t>Taotlusi </a:t>
            </a:r>
            <a:r>
              <a:rPr lang="et-EE" dirty="0">
                <a:solidFill>
                  <a:srgbClr val="FF0000"/>
                </a:solidFill>
              </a:rPr>
              <a:t>saab esitada üksnes </a:t>
            </a:r>
            <a:r>
              <a:rPr lang="et-EE" dirty="0" smtClean="0">
                <a:solidFill>
                  <a:srgbClr val="FF0000"/>
                </a:solidFill>
              </a:rPr>
              <a:t>elektrooniliselt</a:t>
            </a:r>
            <a:r>
              <a:rPr lang="et-EE" dirty="0" smtClean="0"/>
              <a:t>, selleks ette nähtud keskkonnas.</a:t>
            </a:r>
          </a:p>
          <a:p>
            <a:r>
              <a:rPr lang="et-EE" dirty="0" smtClean="0"/>
              <a:t>Raplamaa </a:t>
            </a:r>
            <a:r>
              <a:rPr lang="et-EE" dirty="0"/>
              <a:t>KOP kevadvoor 2021 „Kogukonna areng“  </a:t>
            </a:r>
            <a:r>
              <a:rPr lang="et-EE" dirty="0" smtClean="0">
                <a:hlinkClick r:id="rId2"/>
              </a:rPr>
              <a:t>https</a:t>
            </a:r>
            <a:r>
              <a:rPr lang="et-EE" dirty="0">
                <a:hlinkClick r:id="rId2"/>
              </a:rPr>
              <a:t>://etoetus.struktuurifondid.ee/esf2web/#/</a:t>
            </a:r>
            <a:r>
              <a:rPr lang="et-EE" dirty="0" smtClean="0">
                <a:hlinkClick r:id="rId2"/>
              </a:rPr>
              <a:t>esfos-desktop/application/register?callForProposalsRefNum=3747</a:t>
            </a:r>
            <a:r>
              <a:rPr lang="et-EE" dirty="0" smtClean="0"/>
              <a:t>   </a:t>
            </a:r>
          </a:p>
          <a:p>
            <a:r>
              <a:rPr lang="et-EE" dirty="0" smtClean="0"/>
              <a:t>Raplamaa </a:t>
            </a:r>
            <a:r>
              <a:rPr lang="et-EE" dirty="0"/>
              <a:t>KOP kevadvoor 2021 "Investeeringud ja kogukonnateenuste arendamine" </a:t>
            </a:r>
          </a:p>
          <a:p>
            <a:pPr marL="0" indent="0">
              <a:buNone/>
            </a:pPr>
            <a:r>
              <a:rPr lang="et-EE" dirty="0" smtClean="0">
                <a:hlinkClick r:id="rId3"/>
              </a:rPr>
              <a:t>https</a:t>
            </a:r>
            <a:r>
              <a:rPr lang="et-EE" dirty="0">
                <a:hlinkClick r:id="rId3"/>
              </a:rPr>
              <a:t>://etoetus.struktuurifondid.ee/esf2web/#/</a:t>
            </a:r>
            <a:r>
              <a:rPr lang="et-EE" dirty="0" smtClean="0">
                <a:hlinkClick r:id="rId3"/>
              </a:rPr>
              <a:t>esfos-desktop/application/register?callForProposalsRefNum=3746</a:t>
            </a:r>
            <a:r>
              <a:rPr lang="et-EE" dirty="0" smtClean="0"/>
              <a:t> </a:t>
            </a:r>
            <a:endParaRPr lang="et-EE" dirty="0"/>
          </a:p>
          <a:p>
            <a:pPr marL="0" indent="0">
              <a:buNone/>
            </a:pPr>
            <a:endParaRPr lang="et-EE" dirty="0"/>
          </a:p>
        </p:txBody>
      </p:sp>
    </p:spTree>
    <p:extLst>
      <p:ext uri="{BB962C8B-B14F-4D97-AF65-F5344CB8AC3E}">
        <p14:creationId xmlns:p14="http://schemas.microsoft.com/office/powerpoint/2010/main" val="3916174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dirty="0" smtClean="0"/>
              <a:t>Taotlused</a:t>
            </a:r>
            <a:endParaRPr lang="et-EE" dirty="0"/>
          </a:p>
        </p:txBody>
      </p:sp>
      <p:sp>
        <p:nvSpPr>
          <p:cNvPr id="3" name="Sisu kohatäide 2"/>
          <p:cNvSpPr>
            <a:spLocks noGrp="1"/>
          </p:cNvSpPr>
          <p:nvPr>
            <p:ph idx="1"/>
          </p:nvPr>
        </p:nvSpPr>
        <p:spPr/>
        <p:txBody>
          <a:bodyPr>
            <a:normAutofit/>
          </a:bodyPr>
          <a:lstStyle/>
          <a:p>
            <a:r>
              <a:rPr lang="et-EE" dirty="0"/>
              <a:t>Esitada võib </a:t>
            </a:r>
            <a:r>
              <a:rPr lang="et-EE" dirty="0">
                <a:solidFill>
                  <a:srgbClr val="0070C0"/>
                </a:solidFill>
              </a:rPr>
              <a:t>kuni 2 </a:t>
            </a:r>
            <a:r>
              <a:rPr lang="et-EE" dirty="0" smtClean="0">
                <a:solidFill>
                  <a:srgbClr val="0070C0"/>
                </a:solidFill>
              </a:rPr>
              <a:t>projekti </a:t>
            </a:r>
            <a:r>
              <a:rPr lang="et-EE" dirty="0">
                <a:solidFill>
                  <a:srgbClr val="0070C0"/>
                </a:solidFill>
              </a:rPr>
              <a:t>taotlusvoorus</a:t>
            </a:r>
            <a:r>
              <a:rPr lang="et-EE" dirty="0"/>
              <a:t>, juhul kui need on esitatud </a:t>
            </a:r>
            <a:r>
              <a:rPr lang="et-EE" dirty="0">
                <a:solidFill>
                  <a:srgbClr val="0070C0"/>
                </a:solidFill>
              </a:rPr>
              <a:t>erinevatesse meetmetesse</a:t>
            </a:r>
            <a:r>
              <a:rPr lang="et-EE" dirty="0" smtClean="0"/>
              <a:t>; (üks projekt ühte meetmesse)</a:t>
            </a:r>
            <a:endParaRPr lang="et-EE" dirty="0"/>
          </a:p>
          <a:p>
            <a:r>
              <a:rPr lang="et-EE" dirty="0" smtClean="0"/>
              <a:t>Meede 1 toetuse </a:t>
            </a:r>
            <a:r>
              <a:rPr lang="et-EE" dirty="0"/>
              <a:t>maksimaalne summa </a:t>
            </a:r>
            <a:r>
              <a:rPr lang="et-EE" b="1" dirty="0" smtClean="0"/>
              <a:t>2500 €</a:t>
            </a:r>
          </a:p>
          <a:p>
            <a:r>
              <a:rPr lang="et-EE" dirty="0" smtClean="0"/>
              <a:t>Meede 2 toetuse maksimaalne summa </a:t>
            </a:r>
            <a:r>
              <a:rPr lang="et-EE" b="1" dirty="0"/>
              <a:t>4000 </a:t>
            </a:r>
            <a:r>
              <a:rPr lang="et-EE" b="1" dirty="0" smtClean="0"/>
              <a:t>€</a:t>
            </a:r>
            <a:endParaRPr lang="et-EE" b="1" dirty="0"/>
          </a:p>
          <a:p>
            <a:r>
              <a:rPr lang="et-EE" dirty="0"/>
              <a:t>Omafinantseering vähemalt 10% projekti </a:t>
            </a:r>
            <a:r>
              <a:rPr lang="et-EE" dirty="0">
                <a:solidFill>
                  <a:srgbClr val="0070C0"/>
                </a:solidFill>
              </a:rPr>
              <a:t>kogumaksumusest</a:t>
            </a:r>
            <a:r>
              <a:rPr lang="et-EE" dirty="0"/>
              <a:t>.</a:t>
            </a:r>
          </a:p>
          <a:p>
            <a:r>
              <a:rPr lang="et-EE" dirty="0"/>
              <a:t>Omafinantseering peab olema </a:t>
            </a:r>
            <a:r>
              <a:rPr lang="et-EE" b="1" dirty="0">
                <a:solidFill>
                  <a:srgbClr val="FF0000"/>
                </a:solidFill>
              </a:rPr>
              <a:t>rahaline. </a:t>
            </a:r>
            <a:endParaRPr lang="et-EE" b="1" dirty="0" smtClean="0">
              <a:solidFill>
                <a:srgbClr val="FF0000"/>
              </a:solidFill>
            </a:endParaRPr>
          </a:p>
          <a:p>
            <a:pPr marL="0" indent="0">
              <a:buNone/>
            </a:pPr>
            <a:endParaRPr lang="et-EE" dirty="0"/>
          </a:p>
        </p:txBody>
      </p:sp>
    </p:spTree>
    <p:extLst>
      <p:ext uri="{BB962C8B-B14F-4D97-AF65-F5344CB8AC3E}">
        <p14:creationId xmlns:p14="http://schemas.microsoft.com/office/powerpoint/2010/main" val="1536206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dirty="0" smtClean="0"/>
              <a:t>Lisadokumendid</a:t>
            </a:r>
            <a:endParaRPr lang="et-EE" dirty="0"/>
          </a:p>
        </p:txBody>
      </p:sp>
      <p:sp>
        <p:nvSpPr>
          <p:cNvPr id="3" name="Sisu kohatäide 2"/>
          <p:cNvSpPr>
            <a:spLocks noGrp="1"/>
          </p:cNvSpPr>
          <p:nvPr>
            <p:ph idx="1"/>
          </p:nvPr>
        </p:nvSpPr>
        <p:spPr/>
        <p:txBody>
          <a:bodyPr>
            <a:normAutofit fontScale="47500" lnSpcReduction="20000"/>
          </a:bodyPr>
          <a:lstStyle/>
          <a:p>
            <a:pPr marL="0" indent="0">
              <a:buNone/>
            </a:pPr>
            <a:r>
              <a:rPr lang="et-EE" sz="3800" dirty="0" smtClean="0"/>
              <a:t>Taotlused esitatakse keskkonnas, kuhu saab vajadusel lisada ka nõutud dokumente.</a:t>
            </a:r>
          </a:p>
          <a:p>
            <a:r>
              <a:rPr lang="et-EE" sz="3800" b="1" dirty="0"/>
              <a:t>üle 1000 euro </a:t>
            </a:r>
            <a:r>
              <a:rPr lang="et-EE" sz="3800" dirty="0"/>
              <a:t>maksvate tellitud tööde, teenuste ja vara soetamise kulude puhul vähemalt kahe võrreldava hinnapäringu tulemused ja valiku põhjendused valitud hinnapäringu või pakkumise kohta;</a:t>
            </a:r>
          </a:p>
          <a:p>
            <a:r>
              <a:rPr lang="et-EE" sz="3800" dirty="0" smtClean="0"/>
              <a:t>vastav </a:t>
            </a:r>
            <a:r>
              <a:rPr lang="et-EE" sz="3800" dirty="0"/>
              <a:t>teave, kui projekti esitaja on projektile või projekti tegevustele taotlenud toetust samal ajal muudest riigieelarvelistest, Euroopa Liidu või muudest välisabi toetusmeetmetest;</a:t>
            </a:r>
          </a:p>
          <a:p>
            <a:r>
              <a:rPr lang="et-EE" sz="3800" dirty="0" smtClean="0"/>
              <a:t>kinnitus</a:t>
            </a:r>
            <a:r>
              <a:rPr lang="et-EE" sz="3800" dirty="0"/>
              <a:t>, et taotleja tagab projekti tulemusena loodud või soetatud vara säilitamise ning objekti avaliku kasutuse korral avaliku kasutuse taotluses ja taotluse rahuldamise otsuses nimetatud eesmärkidel ja tingimustel </a:t>
            </a:r>
            <a:r>
              <a:rPr lang="et-EE" sz="3800" b="1" dirty="0"/>
              <a:t>vähemalt kolme aasta jooksul </a:t>
            </a:r>
            <a:r>
              <a:rPr lang="et-EE" sz="3800" dirty="0"/>
              <a:t>projekti abikõlblikkuse perioodi lõppemisest arvates ning et taotleja ei tee varaga tehinguid, mis annavad nimetatud aja jooksul mõnele isikule või asutusele vara osas põhjendamatu eelisseisundi;</a:t>
            </a:r>
          </a:p>
          <a:p>
            <a:pPr marL="0" indent="0">
              <a:buNone/>
            </a:pPr>
            <a:endParaRPr lang="et-EE" sz="3800" dirty="0"/>
          </a:p>
          <a:p>
            <a:endParaRPr lang="et-EE" dirty="0"/>
          </a:p>
        </p:txBody>
      </p:sp>
    </p:spTree>
    <p:extLst>
      <p:ext uri="{BB962C8B-B14F-4D97-AF65-F5344CB8AC3E}">
        <p14:creationId xmlns:p14="http://schemas.microsoft.com/office/powerpoint/2010/main" val="26605864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dirty="0" smtClean="0"/>
              <a:t>Lisadokumendid</a:t>
            </a:r>
            <a:endParaRPr lang="et-EE" dirty="0"/>
          </a:p>
        </p:txBody>
      </p:sp>
      <p:sp>
        <p:nvSpPr>
          <p:cNvPr id="3" name="Sisu kohatäide 2"/>
          <p:cNvSpPr>
            <a:spLocks noGrp="1"/>
          </p:cNvSpPr>
          <p:nvPr>
            <p:ph idx="1"/>
          </p:nvPr>
        </p:nvSpPr>
        <p:spPr/>
        <p:txBody>
          <a:bodyPr>
            <a:normAutofit/>
          </a:bodyPr>
          <a:lstStyle/>
          <a:p>
            <a:r>
              <a:rPr lang="et-EE" dirty="0" smtClean="0"/>
              <a:t>ehitusinvesteeringute </a:t>
            </a:r>
            <a:r>
              <a:rPr lang="et-EE" dirty="0"/>
              <a:t>puhul objekti omandi- või kasutusõigust tõendavate dokumentide koopiad, investeeringu objekti avaliku kasutuse lepingu koopia (kui objekt ei ole taotleja omandis), kohaliku omavalitsuse üksuse kirjalik kinnitus selle kohta, kas ja millist kooskõlastust või luba see investeering vajab;</a:t>
            </a:r>
          </a:p>
          <a:p>
            <a:r>
              <a:rPr lang="et-EE" dirty="0" smtClean="0"/>
              <a:t>volikiri</a:t>
            </a:r>
            <a:r>
              <a:rPr lang="et-EE" dirty="0"/>
              <a:t>, kui taotleja esindusõiguslik isik tegutseb volikirja alusel.</a:t>
            </a:r>
          </a:p>
        </p:txBody>
      </p:sp>
    </p:spTree>
    <p:extLst>
      <p:ext uri="{BB962C8B-B14F-4D97-AF65-F5344CB8AC3E}">
        <p14:creationId xmlns:p14="http://schemas.microsoft.com/office/powerpoint/2010/main" val="9170282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dirty="0" smtClean="0"/>
              <a:t>Abikõlblikkuse periood</a:t>
            </a:r>
            <a:endParaRPr lang="et-EE" dirty="0"/>
          </a:p>
        </p:txBody>
      </p:sp>
      <p:sp>
        <p:nvSpPr>
          <p:cNvPr id="3" name="Sisu kohatäide 2"/>
          <p:cNvSpPr>
            <a:spLocks noGrp="1"/>
          </p:cNvSpPr>
          <p:nvPr>
            <p:ph idx="1"/>
          </p:nvPr>
        </p:nvSpPr>
        <p:spPr/>
        <p:txBody>
          <a:bodyPr>
            <a:normAutofit lnSpcReduction="10000"/>
          </a:bodyPr>
          <a:lstStyle/>
          <a:p>
            <a:r>
              <a:rPr lang="et-EE" dirty="0" smtClean="0"/>
              <a:t>Abikõlblikkuse </a:t>
            </a:r>
            <a:r>
              <a:rPr lang="et-EE" dirty="0"/>
              <a:t>periood on </a:t>
            </a:r>
            <a:r>
              <a:rPr lang="et-EE" dirty="0" smtClean="0"/>
              <a:t>12 </a:t>
            </a:r>
            <a:r>
              <a:rPr lang="et-EE" dirty="0"/>
              <a:t>kuud alates taotluste esitamise tähtpäevast (st alates </a:t>
            </a:r>
            <a:r>
              <a:rPr lang="et-EE" b="1" dirty="0" smtClean="0">
                <a:solidFill>
                  <a:srgbClr val="FF0000"/>
                </a:solidFill>
              </a:rPr>
              <a:t>30.04.2021-30.04.2022</a:t>
            </a:r>
            <a:r>
              <a:rPr lang="et-EE" dirty="0" smtClean="0"/>
              <a:t>)</a:t>
            </a:r>
            <a:endParaRPr lang="et-EE" dirty="0"/>
          </a:p>
          <a:p>
            <a:r>
              <a:rPr lang="et-EE" b="1" dirty="0" smtClean="0"/>
              <a:t>Kõigil on sama projektiperiood!</a:t>
            </a:r>
          </a:p>
          <a:p>
            <a:pPr marL="0" indent="0">
              <a:buNone/>
            </a:pPr>
            <a:r>
              <a:rPr lang="et-EE" b="1" dirty="0" smtClean="0"/>
              <a:t>VÄGA OLULISED KUUPÄEVAD: </a:t>
            </a:r>
          </a:p>
          <a:p>
            <a:r>
              <a:rPr lang="et-EE" b="1" dirty="0" smtClean="0"/>
              <a:t>30.04.2022 – lõpeb projekti AK periood. KÕIK MAKSED TULEB TEOSTADA SELLEKS KUUPÄEVAKS!</a:t>
            </a:r>
          </a:p>
          <a:p>
            <a:r>
              <a:rPr lang="et-EE" b="1" dirty="0"/>
              <a:t>3</a:t>
            </a:r>
            <a:r>
              <a:rPr lang="et-EE" b="1" dirty="0" smtClean="0"/>
              <a:t>1.05.2022 – aruande esitamise tähtaeg.</a:t>
            </a:r>
            <a:endParaRPr lang="et-EE" b="1" dirty="0"/>
          </a:p>
          <a:p>
            <a:endParaRPr lang="et-EE" dirty="0"/>
          </a:p>
        </p:txBody>
      </p:sp>
    </p:spTree>
    <p:extLst>
      <p:ext uri="{BB962C8B-B14F-4D97-AF65-F5344CB8AC3E}">
        <p14:creationId xmlns:p14="http://schemas.microsoft.com/office/powerpoint/2010/main" val="6688295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dirty="0" smtClean="0"/>
              <a:t>Abikõlblikud </a:t>
            </a:r>
            <a:r>
              <a:rPr lang="et-EE" smtClean="0"/>
              <a:t>kulud </a:t>
            </a:r>
            <a:endParaRPr lang="et-EE" dirty="0"/>
          </a:p>
        </p:txBody>
      </p:sp>
      <p:sp>
        <p:nvSpPr>
          <p:cNvPr id="3" name="Sisu kohatäide 2"/>
          <p:cNvSpPr>
            <a:spLocks noGrp="1"/>
          </p:cNvSpPr>
          <p:nvPr>
            <p:ph idx="1"/>
          </p:nvPr>
        </p:nvSpPr>
        <p:spPr/>
        <p:txBody>
          <a:bodyPr>
            <a:normAutofit fontScale="85000" lnSpcReduction="10000"/>
          </a:bodyPr>
          <a:lstStyle/>
          <a:p>
            <a:r>
              <a:rPr lang="et-EE" sz="2500" b="1" dirty="0">
                <a:solidFill>
                  <a:schemeClr val="tx1"/>
                </a:solidFill>
              </a:rPr>
              <a:t>Abikõlblikud on kulud, mis on põhjendatud, mõistlikud ja vajalikud projekti elluviimiseks ning programmi eesmärkide saavutamiseks. </a:t>
            </a:r>
          </a:p>
          <a:p>
            <a:r>
              <a:rPr lang="et-EE" sz="2500" b="1" dirty="0">
                <a:solidFill>
                  <a:schemeClr val="tx1"/>
                </a:solidFill>
              </a:rPr>
              <a:t>Abikõlblike kulude </a:t>
            </a:r>
            <a:r>
              <a:rPr lang="et-EE" sz="2500" b="1" dirty="0" err="1" smtClean="0">
                <a:solidFill>
                  <a:schemeClr val="tx1"/>
                </a:solidFill>
              </a:rPr>
              <a:t>üldtingimused</a:t>
            </a:r>
            <a:r>
              <a:rPr lang="et-EE" sz="2500" b="1" dirty="0">
                <a:solidFill>
                  <a:schemeClr val="tx1"/>
                </a:solidFill>
              </a:rPr>
              <a:t>:</a:t>
            </a:r>
          </a:p>
          <a:p>
            <a:r>
              <a:rPr lang="et-EE" sz="2500" b="1" dirty="0">
                <a:solidFill>
                  <a:schemeClr val="tx1"/>
                </a:solidFill>
              </a:rPr>
              <a:t>kulud tekkinud ja kuludokumentide alusel tasutud abikõlblikkuse perioodil;</a:t>
            </a:r>
          </a:p>
          <a:p>
            <a:r>
              <a:rPr lang="et-EE" sz="2500" b="1" dirty="0">
                <a:solidFill>
                  <a:schemeClr val="tx1"/>
                </a:solidFill>
              </a:rPr>
              <a:t>kõik projekti kulud peavad olema tasutud toetuse saaja arvelduskontolt; </a:t>
            </a:r>
          </a:p>
          <a:p>
            <a:r>
              <a:rPr lang="et-EE" sz="2500" b="1" dirty="0">
                <a:solidFill>
                  <a:schemeClr val="tx1"/>
                </a:solidFill>
              </a:rPr>
              <a:t>kulud peavad olema tõendatavad algdokumentidega ja nende alusel ülekannete tegemist tõendava pangakonto väljavõttega; </a:t>
            </a:r>
          </a:p>
          <a:p>
            <a:r>
              <a:rPr lang="et-EE" sz="2500" b="1" dirty="0" smtClean="0">
                <a:solidFill>
                  <a:srgbClr val="FF0000"/>
                </a:solidFill>
              </a:rPr>
              <a:t>Meetmete </a:t>
            </a:r>
            <a:r>
              <a:rPr lang="et-EE" sz="2500" b="1" dirty="0">
                <a:solidFill>
                  <a:srgbClr val="FF0000"/>
                </a:solidFill>
              </a:rPr>
              <a:t>abikõlblike kulude eristatust ei ole.</a:t>
            </a:r>
          </a:p>
          <a:p>
            <a:endParaRPr lang="et-EE" b="1" dirty="0">
              <a:solidFill>
                <a:srgbClr val="FF0000"/>
              </a:solidFill>
            </a:endParaRPr>
          </a:p>
        </p:txBody>
      </p:sp>
    </p:spTree>
    <p:extLst>
      <p:ext uri="{BB962C8B-B14F-4D97-AF65-F5344CB8AC3E}">
        <p14:creationId xmlns:p14="http://schemas.microsoft.com/office/powerpoint/2010/main" val="10174665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dirty="0" smtClean="0"/>
              <a:t>Mitteabikõlblikud kulud</a:t>
            </a:r>
            <a:endParaRPr lang="et-EE" dirty="0"/>
          </a:p>
        </p:txBody>
      </p:sp>
      <p:sp>
        <p:nvSpPr>
          <p:cNvPr id="3" name="Sisu kohatäide 2"/>
          <p:cNvSpPr>
            <a:spLocks noGrp="1"/>
          </p:cNvSpPr>
          <p:nvPr>
            <p:ph idx="1"/>
          </p:nvPr>
        </p:nvSpPr>
        <p:spPr/>
        <p:txBody>
          <a:bodyPr>
            <a:normAutofit fontScale="70000" lnSpcReduction="20000"/>
          </a:bodyPr>
          <a:lstStyle/>
          <a:p>
            <a:r>
              <a:rPr lang="et-EE" dirty="0" smtClean="0"/>
              <a:t>kulud </a:t>
            </a:r>
            <a:r>
              <a:rPr lang="et-EE" dirty="0"/>
              <a:t>projekti raamatupidamisele; </a:t>
            </a:r>
          </a:p>
          <a:p>
            <a:r>
              <a:rPr lang="et-EE" dirty="0"/>
              <a:t>projektijuhtimise kulud </a:t>
            </a:r>
            <a:r>
              <a:rPr lang="et-EE" dirty="0" err="1"/>
              <a:t>sisseostetud</a:t>
            </a:r>
            <a:r>
              <a:rPr lang="et-EE" dirty="0"/>
              <a:t> teenusena teiselt juriidiliselt isikult ja füüsilisest isikust ettevõtjalt; </a:t>
            </a:r>
          </a:p>
          <a:p>
            <a:r>
              <a:rPr lang="et-EE" dirty="0"/>
              <a:t>laenu-, liisingu- ja pangagarantii kulud ning nendega kaasnevad kulud; </a:t>
            </a:r>
          </a:p>
          <a:p>
            <a:r>
              <a:rPr lang="et-EE" dirty="0"/>
              <a:t>esinduskulud, meened, auhinnad ja kingitused; </a:t>
            </a:r>
          </a:p>
          <a:p>
            <a:r>
              <a:rPr lang="et-EE" dirty="0"/>
              <a:t>amortisatsioonikulud; </a:t>
            </a:r>
          </a:p>
          <a:p>
            <a:r>
              <a:rPr lang="et-EE" dirty="0"/>
              <a:t>organisatsioonide, sealhulgas rahvusvaheliste organisatsioonide liikmemaksud; </a:t>
            </a:r>
          </a:p>
          <a:p>
            <a:r>
              <a:rPr lang="et-EE" dirty="0"/>
              <a:t>projekti kuludega seotud riiklikud maksud ja lõivud, mis on Eesti riigi poolt taotlejale tagastatavad; </a:t>
            </a:r>
          </a:p>
          <a:p>
            <a:r>
              <a:rPr lang="et-EE" dirty="0"/>
              <a:t>kulud, mis ei ole projekti tegevustega otseselt seotud, sealhulgas toetuse saaja igapäevased haldus-, transpordi-, sidevahendite-, majandamis- ja kontorikulud. </a:t>
            </a:r>
          </a:p>
          <a:p>
            <a:endParaRPr lang="et-EE" dirty="0"/>
          </a:p>
        </p:txBody>
      </p:sp>
    </p:spTree>
    <p:extLst>
      <p:ext uri="{BB962C8B-B14F-4D97-AF65-F5344CB8AC3E}">
        <p14:creationId xmlns:p14="http://schemas.microsoft.com/office/powerpoint/2010/main" val="19192760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normAutofit fontScale="90000"/>
          </a:bodyPr>
          <a:lstStyle/>
          <a:p>
            <a:r>
              <a:rPr lang="et-EE" dirty="0"/>
              <a:t>Meetme </a:t>
            </a:r>
            <a:r>
              <a:rPr lang="et-EE" dirty="0" smtClean="0"/>
              <a:t>1 mitteabikõlblikud </a:t>
            </a:r>
            <a:r>
              <a:rPr lang="et-EE" dirty="0"/>
              <a:t>kulud:</a:t>
            </a:r>
            <a:br>
              <a:rPr lang="et-EE" dirty="0"/>
            </a:br>
            <a:endParaRPr lang="et-EE" dirty="0"/>
          </a:p>
        </p:txBody>
      </p:sp>
      <p:sp>
        <p:nvSpPr>
          <p:cNvPr id="3" name="Sisu kohatäide 2"/>
          <p:cNvSpPr>
            <a:spLocks noGrp="1"/>
          </p:cNvSpPr>
          <p:nvPr>
            <p:ph idx="1"/>
          </p:nvPr>
        </p:nvSpPr>
        <p:spPr/>
        <p:txBody>
          <a:bodyPr>
            <a:normAutofit lnSpcReduction="10000"/>
          </a:bodyPr>
          <a:lstStyle/>
          <a:p>
            <a:r>
              <a:rPr lang="et-EE" dirty="0" smtClean="0"/>
              <a:t>hoonete</a:t>
            </a:r>
            <a:r>
              <a:rPr lang="et-EE" dirty="0"/>
              <a:t>, rajatiste ja ruumide ehitus-, rekonstrueerimis- ja remonttööde kulud;</a:t>
            </a:r>
          </a:p>
          <a:p>
            <a:r>
              <a:rPr lang="et-EE" dirty="0"/>
              <a:t>üle 100 euro maksvate seadmete (sealhulgas tööriistad, masinad ja elektroonilised seadmed), mille eeldatav kasutusiga on oluliselt pikem kui projekti elluviimise periood ja mida on võimalik projekti tegevusteks rentida või laenata, soetamisega seotud kulud;</a:t>
            </a:r>
          </a:p>
          <a:p>
            <a:r>
              <a:rPr lang="et-EE" dirty="0"/>
              <a:t>kulud toiduainetele ja toitlustusele, mis ületavad kümmet protsenti projekti abikõlblikest kuludest.</a:t>
            </a:r>
          </a:p>
          <a:p>
            <a:endParaRPr lang="et-EE" dirty="0"/>
          </a:p>
        </p:txBody>
      </p:sp>
    </p:spTree>
    <p:extLst>
      <p:ext uri="{BB962C8B-B14F-4D97-AF65-F5344CB8AC3E}">
        <p14:creationId xmlns:p14="http://schemas.microsoft.com/office/powerpoint/2010/main" val="5809078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normAutofit fontScale="90000"/>
          </a:bodyPr>
          <a:lstStyle/>
          <a:p>
            <a:r>
              <a:rPr lang="et-EE" dirty="0"/>
              <a:t>Meetme </a:t>
            </a:r>
            <a:r>
              <a:rPr lang="et-EE" dirty="0" smtClean="0"/>
              <a:t>2 mitteabikõlblikud kulud</a:t>
            </a:r>
            <a:r>
              <a:rPr lang="et-EE" dirty="0"/>
              <a:t/>
            </a:r>
            <a:br>
              <a:rPr lang="et-EE" dirty="0"/>
            </a:br>
            <a:endParaRPr lang="et-EE" dirty="0"/>
          </a:p>
        </p:txBody>
      </p:sp>
      <p:sp>
        <p:nvSpPr>
          <p:cNvPr id="3" name="Sisu kohatäide 2"/>
          <p:cNvSpPr>
            <a:spLocks noGrp="1"/>
          </p:cNvSpPr>
          <p:nvPr>
            <p:ph idx="1"/>
          </p:nvPr>
        </p:nvSpPr>
        <p:spPr/>
        <p:txBody>
          <a:bodyPr>
            <a:normAutofit/>
          </a:bodyPr>
          <a:lstStyle/>
          <a:p>
            <a:r>
              <a:rPr lang="et-EE" dirty="0" smtClean="0"/>
              <a:t>koolituste </a:t>
            </a:r>
            <a:r>
              <a:rPr lang="et-EE" dirty="0"/>
              <a:t>ja ürituste korraldamise ja läbiviimise kulud, sealhulgas kulud infopäevadele, külapäevadele ja muule sellisele;</a:t>
            </a:r>
          </a:p>
          <a:p>
            <a:r>
              <a:rPr lang="et-EE" dirty="0"/>
              <a:t>investeeringute ja ostude kasutusele võtmisega seotud teenuste (transpordi- ja ehitusteenused, seadme paigaldamine ja muu selline) kulud, mis on tehtud eraisikute osutatud teenuste eest maksmiseks;</a:t>
            </a:r>
          </a:p>
          <a:p>
            <a:r>
              <a:rPr lang="et-EE" dirty="0"/>
              <a:t>kulud toiduainetele ja toitlustusele.</a:t>
            </a:r>
          </a:p>
          <a:p>
            <a:endParaRPr lang="et-EE" dirty="0"/>
          </a:p>
          <a:p>
            <a:endParaRPr lang="et-EE" dirty="0"/>
          </a:p>
          <a:p>
            <a:endParaRPr lang="et-EE" dirty="0"/>
          </a:p>
        </p:txBody>
      </p:sp>
    </p:spTree>
    <p:extLst>
      <p:ext uri="{BB962C8B-B14F-4D97-AF65-F5344CB8AC3E}">
        <p14:creationId xmlns:p14="http://schemas.microsoft.com/office/powerpoint/2010/main" val="25811688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dirty="0" smtClean="0"/>
              <a:t>Kohaliku omaalgatuse programm</a:t>
            </a:r>
            <a:endParaRPr lang="et-EE" dirty="0"/>
          </a:p>
        </p:txBody>
      </p:sp>
      <p:sp>
        <p:nvSpPr>
          <p:cNvPr id="3" name="Sisu kohatäide 2"/>
          <p:cNvSpPr>
            <a:spLocks noGrp="1"/>
          </p:cNvSpPr>
          <p:nvPr>
            <p:ph idx="1"/>
          </p:nvPr>
        </p:nvSpPr>
        <p:spPr/>
        <p:txBody>
          <a:bodyPr/>
          <a:lstStyle/>
          <a:p>
            <a:r>
              <a:rPr lang="et-EE" dirty="0" smtClean="0"/>
              <a:t>Siseriiklik programm: Rahandusministeerium, Riigi tugiteenuste Keskus, Raplamaa Omavalitsuste Liit, SA RAEK.</a:t>
            </a:r>
          </a:p>
          <a:p>
            <a:r>
              <a:rPr lang="et-EE" dirty="0" smtClean="0"/>
              <a:t>2021 ilmus uus </a:t>
            </a:r>
            <a:r>
              <a:rPr lang="et-EE" dirty="0"/>
              <a:t>määrus </a:t>
            </a:r>
            <a:r>
              <a:rPr lang="et-EE" dirty="0">
                <a:hlinkClick r:id="rId2"/>
              </a:rPr>
              <a:t>https://</a:t>
            </a:r>
            <a:r>
              <a:rPr lang="et-EE" dirty="0" smtClean="0">
                <a:hlinkClick r:id="rId2"/>
              </a:rPr>
              <a:t>www.riigiteataja.ee/akt/124032021007</a:t>
            </a:r>
            <a:r>
              <a:rPr lang="et-EE" dirty="0" smtClean="0"/>
              <a:t> </a:t>
            </a:r>
          </a:p>
          <a:p>
            <a:r>
              <a:rPr lang="et-EE" dirty="0" smtClean="0"/>
              <a:t>Taotlemine </a:t>
            </a:r>
            <a:r>
              <a:rPr lang="et-EE" dirty="0"/>
              <a:t>toimub keskkonnas </a:t>
            </a:r>
            <a:r>
              <a:rPr lang="et-EE" dirty="0">
                <a:hlinkClick r:id="rId3"/>
              </a:rPr>
              <a:t>https://etoetus.struktuurifondid.ee</a:t>
            </a:r>
            <a:r>
              <a:rPr lang="et-EE" dirty="0" smtClean="0">
                <a:hlinkClick r:id="rId3"/>
              </a:rPr>
              <a:t>/</a:t>
            </a:r>
            <a:r>
              <a:rPr lang="et-EE" dirty="0" smtClean="0"/>
              <a:t> </a:t>
            </a:r>
          </a:p>
          <a:p>
            <a:r>
              <a:rPr lang="et-EE" dirty="0" smtClean="0"/>
              <a:t>Toetuste kogusumma on 66 501 eurot. (kevadvoorus 39 901 eurot)</a:t>
            </a:r>
          </a:p>
          <a:p>
            <a:endParaRPr lang="et-EE" dirty="0"/>
          </a:p>
        </p:txBody>
      </p:sp>
    </p:spTree>
    <p:extLst>
      <p:ext uri="{BB962C8B-B14F-4D97-AF65-F5344CB8AC3E}">
        <p14:creationId xmlns:p14="http://schemas.microsoft.com/office/powerpoint/2010/main" val="11072408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dirty="0" smtClean="0"/>
              <a:t>Menetlemine </a:t>
            </a:r>
            <a:endParaRPr lang="et-EE" dirty="0"/>
          </a:p>
        </p:txBody>
      </p:sp>
      <p:sp>
        <p:nvSpPr>
          <p:cNvPr id="3" name="Sisu kohatäide 2"/>
          <p:cNvSpPr>
            <a:spLocks noGrp="1"/>
          </p:cNvSpPr>
          <p:nvPr>
            <p:ph idx="1"/>
          </p:nvPr>
        </p:nvSpPr>
        <p:spPr/>
        <p:txBody>
          <a:bodyPr/>
          <a:lstStyle/>
          <a:p>
            <a:r>
              <a:rPr lang="et-EE" dirty="0"/>
              <a:t>Taotlusi menetleb </a:t>
            </a:r>
            <a:r>
              <a:rPr lang="et-EE" dirty="0" smtClean="0"/>
              <a:t>RAEK</a:t>
            </a:r>
            <a:endParaRPr lang="et-EE" dirty="0"/>
          </a:p>
          <a:p>
            <a:r>
              <a:rPr lang="et-EE" dirty="0"/>
              <a:t>Taotluse menetlemise aeg on kuni 50 tööpäeva (sisaldab täiendavat tähtaega puuduste kõrvaldamiseks);</a:t>
            </a:r>
          </a:p>
          <a:p>
            <a:r>
              <a:rPr lang="et-EE" dirty="0"/>
              <a:t>Taotlejale </a:t>
            </a:r>
            <a:r>
              <a:rPr lang="et-EE" dirty="0" smtClean="0"/>
              <a:t>antakse täiendava </a:t>
            </a:r>
            <a:r>
              <a:rPr lang="et-EE" dirty="0"/>
              <a:t>tähtaja puuduste kõrvaldamiseks üksnes siis, kui on tegemist väikeste ebatäpsustega või tehniliste puudustega. Taotlust pärast esitamist sisuliselt muuta ei või.</a:t>
            </a:r>
          </a:p>
          <a:p>
            <a:endParaRPr lang="et-EE" dirty="0"/>
          </a:p>
        </p:txBody>
      </p:sp>
    </p:spTree>
    <p:extLst>
      <p:ext uri="{BB962C8B-B14F-4D97-AF65-F5344CB8AC3E}">
        <p14:creationId xmlns:p14="http://schemas.microsoft.com/office/powerpoint/2010/main" val="83759355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dirty="0" smtClean="0"/>
              <a:t>Menetlemine</a:t>
            </a:r>
            <a:endParaRPr lang="et-EE" dirty="0"/>
          </a:p>
        </p:txBody>
      </p:sp>
      <p:sp>
        <p:nvSpPr>
          <p:cNvPr id="3" name="Sisu kohatäide 2"/>
          <p:cNvSpPr>
            <a:spLocks noGrp="1"/>
          </p:cNvSpPr>
          <p:nvPr>
            <p:ph idx="1"/>
          </p:nvPr>
        </p:nvSpPr>
        <p:spPr/>
        <p:txBody>
          <a:bodyPr>
            <a:normAutofit/>
          </a:bodyPr>
          <a:lstStyle/>
          <a:p>
            <a:r>
              <a:rPr lang="et-EE" dirty="0"/>
              <a:t>kui taotluse kontrollimisel avastatakse ebatäpsusi või puudusi, teavitab MARO sellest taotlejat ning määrab tähtaja ebatäpsuste ja puuduste kõrvaldamiseks, </a:t>
            </a:r>
            <a:r>
              <a:rPr lang="et-EE" dirty="0" smtClean="0"/>
              <a:t>5 tööpäeva</a:t>
            </a:r>
            <a:r>
              <a:rPr lang="et-EE" dirty="0"/>
              <a:t>;</a:t>
            </a:r>
            <a:endParaRPr lang="et-EE" dirty="0" smtClean="0"/>
          </a:p>
          <a:p>
            <a:r>
              <a:rPr lang="fi-FI" dirty="0" err="1" smtClean="0"/>
              <a:t>tähtajaks</a:t>
            </a:r>
            <a:r>
              <a:rPr lang="fi-FI" dirty="0" smtClean="0"/>
              <a:t> </a:t>
            </a:r>
            <a:r>
              <a:rPr lang="fi-FI" dirty="0" err="1"/>
              <a:t>puuduste</a:t>
            </a:r>
            <a:r>
              <a:rPr lang="fi-FI" dirty="0"/>
              <a:t> </a:t>
            </a:r>
            <a:r>
              <a:rPr lang="fi-FI" dirty="0" err="1"/>
              <a:t>kõrvaldamata</a:t>
            </a:r>
            <a:r>
              <a:rPr lang="fi-FI" dirty="0"/>
              <a:t> </a:t>
            </a:r>
            <a:r>
              <a:rPr lang="fi-FI" dirty="0" err="1"/>
              <a:t>jätmise</a:t>
            </a:r>
            <a:r>
              <a:rPr lang="fi-FI" dirty="0"/>
              <a:t> </a:t>
            </a:r>
            <a:r>
              <a:rPr lang="fi-FI" dirty="0" err="1"/>
              <a:t>korral</a:t>
            </a:r>
            <a:r>
              <a:rPr lang="fi-FI" dirty="0"/>
              <a:t> </a:t>
            </a:r>
            <a:r>
              <a:rPr lang="fi-FI" dirty="0" err="1"/>
              <a:t>tunnistatakse</a:t>
            </a:r>
            <a:r>
              <a:rPr lang="fi-FI" dirty="0"/>
              <a:t> </a:t>
            </a:r>
            <a:r>
              <a:rPr lang="fi-FI" dirty="0" err="1"/>
              <a:t>taotlus</a:t>
            </a:r>
            <a:r>
              <a:rPr lang="fi-FI" dirty="0"/>
              <a:t> </a:t>
            </a:r>
            <a:r>
              <a:rPr lang="fi-FI" dirty="0" err="1"/>
              <a:t>nõuetele</a:t>
            </a:r>
            <a:r>
              <a:rPr lang="fi-FI" dirty="0"/>
              <a:t> </a:t>
            </a:r>
            <a:r>
              <a:rPr lang="fi-FI" dirty="0" err="1"/>
              <a:t>mittevastavaks</a:t>
            </a:r>
            <a:r>
              <a:rPr lang="fi-FI" dirty="0" smtClean="0"/>
              <a:t>;</a:t>
            </a:r>
            <a:endParaRPr lang="et-EE" dirty="0" smtClean="0"/>
          </a:p>
          <a:p>
            <a:r>
              <a:rPr lang="et-EE" dirty="0"/>
              <a:t>s</a:t>
            </a:r>
            <a:r>
              <a:rPr lang="et-EE" dirty="0" smtClean="0"/>
              <a:t>ellest </a:t>
            </a:r>
            <a:r>
              <a:rPr lang="et-EE" dirty="0" smtClean="0"/>
              <a:t>tulenevalt: kasutage taotluse juures kehtivat e-maili aadressi!</a:t>
            </a:r>
            <a:endParaRPr lang="et-EE" dirty="0"/>
          </a:p>
          <a:p>
            <a:endParaRPr lang="et-EE" dirty="0"/>
          </a:p>
        </p:txBody>
      </p:sp>
    </p:spTree>
    <p:extLst>
      <p:ext uri="{BB962C8B-B14F-4D97-AF65-F5344CB8AC3E}">
        <p14:creationId xmlns:p14="http://schemas.microsoft.com/office/powerpoint/2010/main" val="19184009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dirty="0" smtClean="0"/>
              <a:t>Nõuetele vastamine</a:t>
            </a:r>
            <a:endParaRPr lang="et-EE" dirty="0"/>
          </a:p>
        </p:txBody>
      </p:sp>
      <p:sp>
        <p:nvSpPr>
          <p:cNvPr id="3" name="Sisu kohatäide 2"/>
          <p:cNvSpPr>
            <a:spLocks noGrp="1"/>
          </p:cNvSpPr>
          <p:nvPr>
            <p:ph idx="1"/>
          </p:nvPr>
        </p:nvSpPr>
        <p:spPr/>
        <p:txBody>
          <a:bodyPr>
            <a:normAutofit fontScale="92500" lnSpcReduction="20000"/>
          </a:bodyPr>
          <a:lstStyle/>
          <a:p>
            <a:r>
              <a:rPr lang="et-EE" dirty="0"/>
              <a:t>kui taotlejal on tekkinud seadusest tulenev kohustus majandusaasta aruande esitamiseks, peab majandusaasta aruanne olema esitatud hiljemalt taotluse esitamise tähtpäeva seisuga;</a:t>
            </a:r>
          </a:p>
          <a:p>
            <a:r>
              <a:rPr lang="et-EE" dirty="0"/>
              <a:t>meetme „Investeeringud ja kogukonnateenuste arendamine” raames esitatud taotluse puhul peab taotleja olema investeeringuobjekti omanik või tal peab olema selle objekti kasutusõigus ja avaliku kasutamise leping vähemalt kolmeks aastaks projekti abikõlblikkuse perioodi lõppemisest arvates;</a:t>
            </a:r>
          </a:p>
          <a:p>
            <a:r>
              <a:rPr lang="et-EE" dirty="0"/>
              <a:t>taotlejal ei ole õigusaktidest tulenevate riiklike maksude võlga või tähtpäevaks tasumata jäetud maksusummalt arvestatud intressi, tema maksuvõlg on väiksem kui 100 eurot või maksuvõlg on ajatatud;</a:t>
            </a:r>
          </a:p>
          <a:p>
            <a:endParaRPr lang="et-EE" dirty="0"/>
          </a:p>
        </p:txBody>
      </p:sp>
    </p:spTree>
    <p:extLst>
      <p:ext uri="{BB962C8B-B14F-4D97-AF65-F5344CB8AC3E}">
        <p14:creationId xmlns:p14="http://schemas.microsoft.com/office/powerpoint/2010/main" val="57986009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dirty="0" smtClean="0"/>
              <a:t>Nõuetele vastamine</a:t>
            </a:r>
            <a:endParaRPr lang="et-EE" dirty="0"/>
          </a:p>
        </p:txBody>
      </p:sp>
      <p:sp>
        <p:nvSpPr>
          <p:cNvPr id="3" name="Sisu kohatäide 2"/>
          <p:cNvSpPr>
            <a:spLocks noGrp="1"/>
          </p:cNvSpPr>
          <p:nvPr>
            <p:ph idx="1"/>
          </p:nvPr>
        </p:nvSpPr>
        <p:spPr/>
        <p:txBody>
          <a:bodyPr>
            <a:normAutofit fontScale="92500" lnSpcReduction="10000"/>
          </a:bodyPr>
          <a:lstStyle/>
          <a:p>
            <a:r>
              <a:rPr lang="et-EE" dirty="0"/>
              <a:t>kui taotleja on varem saanud toetust riigieelarvest või Euroopa Liidu või muudest </a:t>
            </a:r>
            <a:r>
              <a:rPr lang="et-EE" dirty="0" err="1"/>
              <a:t>välisvahenditest</a:t>
            </a:r>
            <a:r>
              <a:rPr lang="et-EE" dirty="0"/>
              <a:t> ja toetus on kuulunud tagasimaksmisele, on tagasimaksed, mille maksetähtaeg on saabunud, tehtud nõutud summas;</a:t>
            </a:r>
          </a:p>
          <a:p>
            <a:r>
              <a:rPr lang="et-EE" dirty="0"/>
              <a:t>taotleja suhtes ei ole algatatud pankroti- või likvideerimismenetlust; </a:t>
            </a:r>
          </a:p>
          <a:p>
            <a:r>
              <a:rPr lang="et-EE" dirty="0"/>
              <a:t>taotleja esindaja ei ole isik, keda on karistatud majandusalase, ametialase, varavastase või avaliku usalduse vastase süüteo eest ja tema karistusandmed ei ole karistusregistrist karistusregistri seaduse kohaselt kustutatud;</a:t>
            </a:r>
          </a:p>
          <a:p>
            <a:r>
              <a:rPr lang="et-EE" dirty="0"/>
              <a:t>taotlejal, kes on saanud toetust programmi eelnevates taotlusvoorudes, ei tohi olla tähtajaks esitamata aruandeid taotluse esitamise tähtpäeva seisuga.</a:t>
            </a:r>
          </a:p>
          <a:p>
            <a:endParaRPr lang="et-EE" dirty="0"/>
          </a:p>
        </p:txBody>
      </p:sp>
    </p:spTree>
    <p:extLst>
      <p:ext uri="{BB962C8B-B14F-4D97-AF65-F5344CB8AC3E}">
        <p14:creationId xmlns:p14="http://schemas.microsoft.com/office/powerpoint/2010/main" val="2452134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dirty="0" smtClean="0"/>
              <a:t>Hindamine </a:t>
            </a:r>
            <a:endParaRPr lang="et-EE" dirty="0"/>
          </a:p>
        </p:txBody>
      </p:sp>
      <p:sp>
        <p:nvSpPr>
          <p:cNvPr id="3" name="Sisu kohatäide 2"/>
          <p:cNvSpPr>
            <a:spLocks noGrp="1"/>
          </p:cNvSpPr>
          <p:nvPr>
            <p:ph idx="1"/>
          </p:nvPr>
        </p:nvSpPr>
        <p:spPr/>
        <p:txBody>
          <a:bodyPr/>
          <a:lstStyle/>
          <a:p>
            <a:r>
              <a:rPr lang="et-EE" dirty="0"/>
              <a:t>Taotlusi hindab </a:t>
            </a:r>
            <a:r>
              <a:rPr lang="et-EE" dirty="0" smtClean="0"/>
              <a:t>5 </a:t>
            </a:r>
            <a:r>
              <a:rPr lang="et-EE" dirty="0"/>
              <a:t>liikmeline maakondlik </a:t>
            </a:r>
            <a:r>
              <a:rPr lang="et-EE" dirty="0" smtClean="0"/>
              <a:t>komisjon:</a:t>
            </a:r>
          </a:p>
          <a:p>
            <a:pPr marL="0" indent="0">
              <a:buNone/>
            </a:pPr>
            <a:r>
              <a:rPr lang="et-EE" dirty="0" smtClean="0"/>
              <a:t>Raul </a:t>
            </a:r>
            <a:r>
              <a:rPr lang="et-EE" dirty="0" err="1" smtClean="0"/>
              <a:t>Aalde</a:t>
            </a:r>
            <a:r>
              <a:rPr lang="et-EE" dirty="0" smtClean="0"/>
              <a:t>, Kirsti Mau, Katrin </a:t>
            </a:r>
            <a:r>
              <a:rPr lang="et-EE" dirty="0" err="1" smtClean="0"/>
              <a:t>Anto</a:t>
            </a:r>
            <a:r>
              <a:rPr lang="et-EE" dirty="0" smtClean="0"/>
              <a:t>, </a:t>
            </a:r>
            <a:r>
              <a:rPr lang="et-EE" dirty="0" err="1" smtClean="0"/>
              <a:t>Tavo</a:t>
            </a:r>
            <a:r>
              <a:rPr lang="et-EE" dirty="0" smtClean="0"/>
              <a:t> Kikas ja Merle Beljäev</a:t>
            </a:r>
            <a:endParaRPr lang="et-EE" dirty="0"/>
          </a:p>
          <a:p>
            <a:r>
              <a:rPr lang="et-EE" dirty="0" smtClean="0"/>
              <a:t>2 liiget nimetas külaliikumine Kodukant.</a:t>
            </a:r>
          </a:p>
          <a:p>
            <a:r>
              <a:rPr lang="et-EE" dirty="0" smtClean="0"/>
              <a:t>Hindamiskriteeriumid </a:t>
            </a:r>
            <a:r>
              <a:rPr lang="et-EE" dirty="0"/>
              <a:t>leiate siit: </a:t>
            </a:r>
            <a:r>
              <a:rPr lang="et-EE" dirty="0">
                <a:hlinkClick r:id="rId2"/>
              </a:rPr>
              <a:t>https://raek.ee/kodanikuuhendustele/kohaliku-omaalgatuse-programm</a:t>
            </a:r>
            <a:r>
              <a:rPr lang="et-EE" dirty="0" smtClean="0">
                <a:hlinkClick r:id="rId2"/>
              </a:rPr>
              <a:t>/</a:t>
            </a:r>
            <a:r>
              <a:rPr lang="et-EE" dirty="0" smtClean="0"/>
              <a:t> </a:t>
            </a:r>
            <a:endParaRPr lang="et-EE" dirty="0"/>
          </a:p>
          <a:p>
            <a:endParaRPr lang="et-EE" dirty="0"/>
          </a:p>
        </p:txBody>
      </p:sp>
    </p:spTree>
    <p:extLst>
      <p:ext uri="{BB962C8B-B14F-4D97-AF65-F5344CB8AC3E}">
        <p14:creationId xmlns:p14="http://schemas.microsoft.com/office/powerpoint/2010/main" val="238528846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dirty="0" smtClean="0"/>
              <a:t>Hindamine</a:t>
            </a:r>
            <a:endParaRPr lang="et-EE" dirty="0"/>
          </a:p>
        </p:txBody>
      </p:sp>
      <p:sp>
        <p:nvSpPr>
          <p:cNvPr id="3" name="Sisu kohatäide 2"/>
          <p:cNvSpPr>
            <a:spLocks noGrp="1"/>
          </p:cNvSpPr>
          <p:nvPr>
            <p:ph idx="1"/>
          </p:nvPr>
        </p:nvSpPr>
        <p:spPr/>
        <p:txBody>
          <a:bodyPr/>
          <a:lstStyle/>
          <a:p>
            <a:r>
              <a:rPr lang="et-EE" dirty="0"/>
              <a:t>Hindamiskriteeriume hinnatakse skaalal 0–4, millest kõrgeim hinne on 4 ja madalaim 0. </a:t>
            </a:r>
          </a:p>
          <a:p>
            <a:r>
              <a:rPr lang="et-EE" dirty="0"/>
              <a:t>Hinnang taotlusele loetakse positiivseks, kui sellele hindamisel antud kaalutud keskmine koondhinne on vähemalt 2,5.</a:t>
            </a:r>
          </a:p>
          <a:p>
            <a:r>
              <a:rPr lang="et-EE" dirty="0"/>
              <a:t>Hinnang taotlusele loetakse negatiivseks ja taotlus ei kuulu rahuldamisele, kui selle hindamisel antud kaalutud keskmine koondhinne jääb alla 2,5.</a:t>
            </a:r>
          </a:p>
          <a:p>
            <a:endParaRPr lang="et-EE" dirty="0"/>
          </a:p>
        </p:txBody>
      </p:sp>
    </p:spTree>
    <p:extLst>
      <p:ext uri="{BB962C8B-B14F-4D97-AF65-F5344CB8AC3E}">
        <p14:creationId xmlns:p14="http://schemas.microsoft.com/office/powerpoint/2010/main" val="11247511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dirty="0" smtClean="0"/>
              <a:t>Hindamine</a:t>
            </a:r>
            <a:endParaRPr lang="et-EE" dirty="0"/>
          </a:p>
        </p:txBody>
      </p:sp>
      <p:sp>
        <p:nvSpPr>
          <p:cNvPr id="3" name="Sisu kohatäide 2"/>
          <p:cNvSpPr>
            <a:spLocks noGrp="1"/>
          </p:cNvSpPr>
          <p:nvPr>
            <p:ph idx="1"/>
          </p:nvPr>
        </p:nvSpPr>
        <p:spPr/>
        <p:txBody>
          <a:bodyPr>
            <a:normAutofit/>
          </a:bodyPr>
          <a:lstStyle/>
          <a:p>
            <a:r>
              <a:rPr lang="et-EE" dirty="0"/>
              <a:t>projekti tegevuste eesmärgi vastavus programmi eesmärgile ja mõju kogukonna elujõulisuse tugevnemisele (osakaal 30 protsenti);</a:t>
            </a:r>
          </a:p>
          <a:p>
            <a:r>
              <a:rPr lang="et-EE" dirty="0"/>
              <a:t>projekti vajalikkus kogukonna jaoks ja kogukonnaliikmete kaasatus projekti elluviimisesse (osakaal 20 protsenti);</a:t>
            </a:r>
          </a:p>
          <a:p>
            <a:r>
              <a:rPr lang="et-EE" dirty="0"/>
              <a:t>projekti tegevuste põhjendatus, tegevuste vajalikkus kavandatud tulemuste saavutamiseks ja projekti tulemuste jätkusuutlikkus (osakaal 25 protsenti);</a:t>
            </a:r>
          </a:p>
          <a:p>
            <a:r>
              <a:rPr lang="et-EE" dirty="0"/>
              <a:t>projekti eelarve põhjendatus ja kuluefektiivsus (osakaal 25 protsenti).</a:t>
            </a:r>
          </a:p>
          <a:p>
            <a:pPr marL="0" indent="0">
              <a:buNone/>
            </a:pPr>
            <a:endParaRPr lang="et-EE" dirty="0"/>
          </a:p>
        </p:txBody>
      </p:sp>
    </p:spTree>
    <p:extLst>
      <p:ext uri="{BB962C8B-B14F-4D97-AF65-F5344CB8AC3E}">
        <p14:creationId xmlns:p14="http://schemas.microsoft.com/office/powerpoint/2010/main" val="237446408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dirty="0" smtClean="0"/>
              <a:t>Toetuse välja maksmine</a:t>
            </a:r>
            <a:endParaRPr lang="et-EE" dirty="0"/>
          </a:p>
        </p:txBody>
      </p:sp>
      <p:sp>
        <p:nvSpPr>
          <p:cNvPr id="3" name="Sisu kohatäide 2"/>
          <p:cNvSpPr>
            <a:spLocks noGrp="1"/>
          </p:cNvSpPr>
          <p:nvPr>
            <p:ph idx="1"/>
          </p:nvPr>
        </p:nvSpPr>
        <p:spPr/>
        <p:txBody>
          <a:bodyPr>
            <a:normAutofit fontScale="92500" lnSpcReduction="10000"/>
          </a:bodyPr>
          <a:lstStyle/>
          <a:p>
            <a:r>
              <a:rPr lang="et-EE" dirty="0"/>
              <a:t>Taotlejaga </a:t>
            </a:r>
            <a:r>
              <a:rPr lang="et-EE" dirty="0">
                <a:solidFill>
                  <a:srgbClr val="FF0000"/>
                </a:solidFill>
              </a:rPr>
              <a:t>toetuslepingut ei sõlmita</a:t>
            </a:r>
            <a:r>
              <a:rPr lang="et-EE" dirty="0"/>
              <a:t>, toetus makstakse välja rahastamis</a:t>
            </a:r>
            <a:r>
              <a:rPr lang="et-EE" b="1" u="sng" dirty="0"/>
              <a:t>otsuse</a:t>
            </a:r>
            <a:r>
              <a:rPr lang="et-EE" dirty="0"/>
              <a:t> alusel</a:t>
            </a:r>
            <a:r>
              <a:rPr lang="et-EE" dirty="0" smtClean="0"/>
              <a:t>;</a:t>
            </a:r>
          </a:p>
          <a:p>
            <a:r>
              <a:rPr lang="et-EE" dirty="0" smtClean="0"/>
              <a:t>Maksja on RTK;</a:t>
            </a:r>
            <a:endParaRPr lang="et-EE" dirty="0" smtClean="0"/>
          </a:p>
          <a:p>
            <a:r>
              <a:rPr lang="et-EE" dirty="0" smtClean="0"/>
              <a:t>OTSUST TOETUSE SAAJA EI </a:t>
            </a:r>
            <a:r>
              <a:rPr lang="et-EE" dirty="0" smtClean="0"/>
              <a:t>ALLKIRJASTA;</a:t>
            </a:r>
            <a:endParaRPr lang="et-EE" dirty="0"/>
          </a:p>
          <a:p>
            <a:r>
              <a:rPr lang="et-EE" dirty="0"/>
              <a:t>Toetus makstakse välja 10 tööpäeva jooksul arvates otsuse </a:t>
            </a:r>
            <a:r>
              <a:rPr lang="et-EE" dirty="0" smtClean="0"/>
              <a:t>tegemisest</a:t>
            </a:r>
            <a:r>
              <a:rPr lang="et-EE" dirty="0"/>
              <a:t>;</a:t>
            </a:r>
            <a:endParaRPr lang="et-EE" dirty="0" smtClean="0"/>
          </a:p>
          <a:p>
            <a:r>
              <a:rPr lang="et-EE" dirty="0" err="1" smtClean="0"/>
              <a:t>RAEKi</a:t>
            </a:r>
            <a:r>
              <a:rPr lang="et-EE" dirty="0" smtClean="0"/>
              <a:t> ja </a:t>
            </a:r>
            <a:r>
              <a:rPr lang="et-EE" dirty="0" err="1" smtClean="0"/>
              <a:t>ROLi</a:t>
            </a:r>
            <a:r>
              <a:rPr lang="et-EE" dirty="0" smtClean="0"/>
              <a:t> veebilehel </a:t>
            </a:r>
            <a:r>
              <a:rPr lang="et-EE" dirty="0"/>
              <a:t>avalikustatakse rahuldatud taotluste kohta projekti ja toetuse saaja nimi, toetuse maksimaalne </a:t>
            </a:r>
            <a:r>
              <a:rPr lang="et-EE" dirty="0" smtClean="0"/>
              <a:t>suurus;</a:t>
            </a:r>
            <a:endParaRPr lang="et-EE" dirty="0"/>
          </a:p>
          <a:p>
            <a:r>
              <a:rPr lang="et-EE" dirty="0"/>
              <a:t>Taotlejat teavitatakse otsusest elektrooniliselt viie tööpäeva jooksul otsuse tegemisest arvates.</a:t>
            </a:r>
          </a:p>
          <a:p>
            <a:pPr marL="0" indent="0">
              <a:buNone/>
            </a:pPr>
            <a:endParaRPr lang="et-EE" dirty="0"/>
          </a:p>
        </p:txBody>
      </p:sp>
    </p:spTree>
    <p:extLst>
      <p:ext uri="{BB962C8B-B14F-4D97-AF65-F5344CB8AC3E}">
        <p14:creationId xmlns:p14="http://schemas.microsoft.com/office/powerpoint/2010/main" val="90633711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dirty="0" smtClean="0"/>
              <a:t>Mitterahuldamise otsus…</a:t>
            </a:r>
            <a:endParaRPr lang="et-EE" dirty="0"/>
          </a:p>
        </p:txBody>
      </p:sp>
      <p:sp>
        <p:nvSpPr>
          <p:cNvPr id="3" name="Sisu kohatäide 2"/>
          <p:cNvSpPr>
            <a:spLocks noGrp="1"/>
          </p:cNvSpPr>
          <p:nvPr>
            <p:ph idx="1"/>
          </p:nvPr>
        </p:nvSpPr>
        <p:spPr/>
        <p:txBody>
          <a:bodyPr>
            <a:normAutofit/>
          </a:bodyPr>
          <a:lstStyle/>
          <a:p>
            <a:pPr marL="0" indent="0">
              <a:buNone/>
            </a:pPr>
            <a:r>
              <a:rPr lang="et-EE" dirty="0"/>
              <a:t>Taotluse rahuldamata jätmise otsus tehakse, kui:</a:t>
            </a:r>
          </a:p>
          <a:p>
            <a:r>
              <a:rPr lang="et-EE" dirty="0"/>
              <a:t>taotlus või taotleja on tunnistatud nõuetele mittevastavaks;</a:t>
            </a:r>
          </a:p>
          <a:p>
            <a:r>
              <a:rPr lang="et-EE" dirty="0"/>
              <a:t>projektide pingereast tulenevalt ei jätku taotlusvoorus enamate taotluste toetamiseks vahendeid;</a:t>
            </a:r>
          </a:p>
          <a:p>
            <a:r>
              <a:rPr lang="et-EE" dirty="0"/>
              <a:t>taotluse keskmine hinne ei ületa hindamismetoodikast tulenevat </a:t>
            </a:r>
            <a:r>
              <a:rPr lang="et-EE" dirty="0" err="1"/>
              <a:t>lävendit</a:t>
            </a:r>
            <a:r>
              <a:rPr lang="et-EE" dirty="0"/>
              <a:t>;</a:t>
            </a:r>
          </a:p>
          <a:p>
            <a:endParaRPr lang="et-EE" dirty="0"/>
          </a:p>
        </p:txBody>
      </p:sp>
    </p:spTree>
    <p:extLst>
      <p:ext uri="{BB962C8B-B14F-4D97-AF65-F5344CB8AC3E}">
        <p14:creationId xmlns:p14="http://schemas.microsoft.com/office/powerpoint/2010/main" val="332424548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dirty="0" smtClean="0"/>
              <a:t>…</a:t>
            </a:r>
            <a:endParaRPr lang="et-EE" dirty="0"/>
          </a:p>
        </p:txBody>
      </p:sp>
      <p:sp>
        <p:nvSpPr>
          <p:cNvPr id="3" name="Sisu kohatäide 2"/>
          <p:cNvSpPr>
            <a:spLocks noGrp="1"/>
          </p:cNvSpPr>
          <p:nvPr>
            <p:ph idx="1"/>
          </p:nvPr>
        </p:nvSpPr>
        <p:spPr/>
        <p:txBody>
          <a:bodyPr>
            <a:normAutofit/>
          </a:bodyPr>
          <a:lstStyle/>
          <a:p>
            <a:r>
              <a:rPr lang="et-EE" dirty="0"/>
              <a:t>taotluse hindamise käigus selgub, et taotluses on esitatud valeandmeid või esinevad asjaolud, mille tõttu taotleja või taotlus tunnistatakse nõuetele mittevastavaks;</a:t>
            </a:r>
          </a:p>
          <a:p>
            <a:r>
              <a:rPr lang="et-EE" dirty="0" smtClean="0"/>
              <a:t>taotluse </a:t>
            </a:r>
            <a:r>
              <a:rPr lang="et-EE" dirty="0"/>
              <a:t>rahuldamata jätmise otsus koos põhjendusega saadetakse </a:t>
            </a:r>
            <a:r>
              <a:rPr lang="et-EE" dirty="0" smtClean="0"/>
              <a:t>taotlejale  e-keskkonna kaudu </a:t>
            </a:r>
            <a:r>
              <a:rPr lang="et-EE" dirty="0"/>
              <a:t>viie tööpäeva jooksul otsuse tegemisest arvates.</a:t>
            </a:r>
          </a:p>
          <a:p>
            <a:endParaRPr lang="et-EE" dirty="0"/>
          </a:p>
        </p:txBody>
      </p:sp>
    </p:spTree>
    <p:extLst>
      <p:ext uri="{BB962C8B-B14F-4D97-AF65-F5344CB8AC3E}">
        <p14:creationId xmlns:p14="http://schemas.microsoft.com/office/powerpoint/2010/main" val="8201159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dirty="0" smtClean="0"/>
              <a:t>Programmi eesmärk</a:t>
            </a:r>
            <a:endParaRPr lang="et-EE" dirty="0"/>
          </a:p>
        </p:txBody>
      </p:sp>
      <p:sp>
        <p:nvSpPr>
          <p:cNvPr id="3" name="Sisu kohatäide 2"/>
          <p:cNvSpPr>
            <a:spLocks noGrp="1"/>
          </p:cNvSpPr>
          <p:nvPr>
            <p:ph idx="1"/>
          </p:nvPr>
        </p:nvSpPr>
        <p:spPr/>
        <p:txBody>
          <a:bodyPr/>
          <a:lstStyle/>
          <a:p>
            <a:pPr marL="0" indent="0" algn="ctr">
              <a:buNone/>
            </a:pPr>
            <a:r>
              <a:rPr lang="et-EE" sz="3200" dirty="0" smtClean="0">
                <a:solidFill>
                  <a:srgbClr val="0070C0"/>
                </a:solidFill>
              </a:rPr>
              <a:t>Programmi </a:t>
            </a:r>
            <a:r>
              <a:rPr lang="et-EE" sz="3200" dirty="0">
                <a:solidFill>
                  <a:srgbClr val="0070C0"/>
                </a:solidFill>
              </a:rPr>
              <a:t>eesmärk on tugevate ja omaalgatusel põhinevate kogukondade tekkimine ja </a:t>
            </a:r>
            <a:r>
              <a:rPr lang="et-EE" sz="3200" dirty="0" smtClean="0">
                <a:solidFill>
                  <a:srgbClr val="0070C0"/>
                </a:solidFill>
              </a:rPr>
              <a:t>püsimine.</a:t>
            </a:r>
            <a:endParaRPr lang="et-EE" sz="3200" dirty="0"/>
          </a:p>
          <a:p>
            <a:pPr marL="0" indent="0" algn="ctr">
              <a:buNone/>
            </a:pPr>
            <a:r>
              <a:rPr lang="et-EE" sz="3200" dirty="0" smtClean="0"/>
              <a:t>Kogukond </a:t>
            </a:r>
            <a:r>
              <a:rPr lang="et-EE" sz="3200" dirty="0"/>
              <a:t>– mingis </a:t>
            </a:r>
            <a:r>
              <a:rPr lang="et-EE" sz="3200" b="1" dirty="0"/>
              <a:t>piirkonnas</a:t>
            </a:r>
            <a:r>
              <a:rPr lang="et-EE" sz="3200" dirty="0"/>
              <a:t> elav, </a:t>
            </a:r>
            <a:r>
              <a:rPr lang="et-EE" sz="3200" b="1" dirty="0"/>
              <a:t>ühist toimekeskkonda jagav,</a:t>
            </a:r>
            <a:r>
              <a:rPr lang="et-EE" sz="3200" dirty="0"/>
              <a:t> teatud sotsiaalsete suhete võrgustikuga seotud inimeste rühm</a:t>
            </a:r>
            <a:endParaRPr lang="et-EE" dirty="0"/>
          </a:p>
        </p:txBody>
      </p:sp>
    </p:spTree>
    <p:extLst>
      <p:ext uri="{BB962C8B-B14F-4D97-AF65-F5344CB8AC3E}">
        <p14:creationId xmlns:p14="http://schemas.microsoft.com/office/powerpoint/2010/main" val="4475001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dirty="0" smtClean="0"/>
              <a:t>Muudatused projektis</a:t>
            </a:r>
            <a:endParaRPr lang="et-EE" dirty="0"/>
          </a:p>
        </p:txBody>
      </p:sp>
      <p:sp>
        <p:nvSpPr>
          <p:cNvPr id="3" name="Sisu kohatäide 2"/>
          <p:cNvSpPr>
            <a:spLocks noGrp="1"/>
          </p:cNvSpPr>
          <p:nvPr>
            <p:ph idx="1"/>
          </p:nvPr>
        </p:nvSpPr>
        <p:spPr/>
        <p:txBody>
          <a:bodyPr>
            <a:normAutofit fontScale="92500"/>
          </a:bodyPr>
          <a:lstStyle/>
          <a:p>
            <a:r>
              <a:rPr lang="et-EE" dirty="0"/>
              <a:t>K</a:t>
            </a:r>
            <a:r>
              <a:rPr lang="et-EE" dirty="0" smtClean="0"/>
              <a:t>ui </a:t>
            </a:r>
            <a:r>
              <a:rPr lang="et-EE" dirty="0"/>
              <a:t>projekti elluviimisel selgub, et projektis kavandatud tegevustes või eelarves on projekti eesmärgi saavutamiseks otstarbekas teha muudatusi, peab toetuse saaja muudatuse tegemiseks esitama </a:t>
            </a:r>
            <a:r>
              <a:rPr lang="et-EE" dirty="0" err="1"/>
              <a:t>MAROle</a:t>
            </a:r>
            <a:r>
              <a:rPr lang="et-EE" dirty="0"/>
              <a:t> e-toetuse keskkonna kaudu muudatustaotluse ja saama muudatuste tegemiseks MARO nõusoleku;</a:t>
            </a:r>
          </a:p>
          <a:p>
            <a:r>
              <a:rPr lang="et-EE" dirty="0" smtClean="0"/>
              <a:t>Projekti </a:t>
            </a:r>
            <a:r>
              <a:rPr lang="et-EE" dirty="0"/>
              <a:t>eelarves nimetatud kulude vahel võib toetuse saaja teha eelarves muudatusi ilma MARO nõusolekuta </a:t>
            </a:r>
            <a:r>
              <a:rPr lang="et-EE" b="1" dirty="0"/>
              <a:t>tingimusel, et projekti eesmärk ei muutu </a:t>
            </a:r>
            <a:r>
              <a:rPr lang="et-EE" dirty="0"/>
              <a:t>ja see ei kahjusta projekti elluviimist taotluses kirjeldatud kvaliteedis ning et toetuse saaja tagab toetusotsuses nimetatud väljundnäitajate saavutamise;</a:t>
            </a:r>
          </a:p>
          <a:p>
            <a:pPr marL="0" indent="0">
              <a:buNone/>
            </a:pPr>
            <a:endParaRPr lang="et-EE" dirty="0"/>
          </a:p>
        </p:txBody>
      </p:sp>
    </p:spTree>
    <p:extLst>
      <p:ext uri="{BB962C8B-B14F-4D97-AF65-F5344CB8AC3E}">
        <p14:creationId xmlns:p14="http://schemas.microsoft.com/office/powerpoint/2010/main" val="118876095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dirty="0"/>
              <a:t>Muudatused </a:t>
            </a:r>
            <a:r>
              <a:rPr lang="et-EE" dirty="0" smtClean="0"/>
              <a:t>projektis</a:t>
            </a:r>
            <a:endParaRPr lang="et-EE" dirty="0"/>
          </a:p>
        </p:txBody>
      </p:sp>
      <p:sp>
        <p:nvSpPr>
          <p:cNvPr id="3" name="Sisu kohatäide 2"/>
          <p:cNvSpPr>
            <a:spLocks noGrp="1"/>
          </p:cNvSpPr>
          <p:nvPr>
            <p:ph idx="1"/>
          </p:nvPr>
        </p:nvSpPr>
        <p:spPr/>
        <p:txBody>
          <a:bodyPr>
            <a:normAutofit/>
          </a:bodyPr>
          <a:lstStyle/>
          <a:p>
            <a:r>
              <a:rPr lang="et-EE" dirty="0" smtClean="0"/>
              <a:t>Muudatustaotlus </a:t>
            </a:r>
            <a:r>
              <a:rPr lang="et-EE" dirty="0"/>
              <a:t>muudatuste tegemiseks tuleb esitada </a:t>
            </a:r>
            <a:r>
              <a:rPr lang="et-EE" dirty="0" smtClean="0"/>
              <a:t>vähemalt </a:t>
            </a:r>
            <a:r>
              <a:rPr lang="et-EE" dirty="0"/>
              <a:t>kümme tööpäeva enne abikõlblikkuse perioodi lõppkuupäeva;</a:t>
            </a:r>
          </a:p>
          <a:p>
            <a:r>
              <a:rPr lang="et-EE" b="1" dirty="0" smtClean="0">
                <a:solidFill>
                  <a:schemeClr val="tx1"/>
                </a:solidFill>
              </a:rPr>
              <a:t>Muuta </a:t>
            </a:r>
            <a:r>
              <a:rPr lang="et-EE" b="1" dirty="0">
                <a:solidFill>
                  <a:schemeClr val="tx1"/>
                </a:solidFill>
              </a:rPr>
              <a:t>ei ole lubatud projekti väljundnäitajaid ja nende sihttasemeid</a:t>
            </a:r>
            <a:r>
              <a:rPr lang="et-EE" dirty="0"/>
              <a:t>, kuna see on olnud peamiseks hindamise aluseks; </a:t>
            </a:r>
          </a:p>
          <a:p>
            <a:r>
              <a:rPr lang="et-EE" dirty="0"/>
              <a:t>Muudatustaotluse esitamise vajadus ja muutmise võimalikkus oleneb taotluses kirjeldatud tegevuste ja eelarve täpsusastmest. Näiteks tuleb muudatustaotlus esitada uut liiki kulude või uut liiki tegevuse </a:t>
            </a:r>
            <a:r>
              <a:rPr lang="et-EE" dirty="0" smtClean="0"/>
              <a:t>lisamiseks.</a:t>
            </a:r>
            <a:endParaRPr lang="et-EE" dirty="0"/>
          </a:p>
          <a:p>
            <a:endParaRPr lang="et-EE" dirty="0"/>
          </a:p>
        </p:txBody>
      </p:sp>
    </p:spTree>
    <p:extLst>
      <p:ext uri="{BB962C8B-B14F-4D97-AF65-F5344CB8AC3E}">
        <p14:creationId xmlns:p14="http://schemas.microsoft.com/office/powerpoint/2010/main" val="77012921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dirty="0" smtClean="0"/>
              <a:t>Teavitamine </a:t>
            </a:r>
            <a:endParaRPr lang="et-EE" dirty="0"/>
          </a:p>
        </p:txBody>
      </p:sp>
      <p:sp>
        <p:nvSpPr>
          <p:cNvPr id="3" name="Sisu kohatäide 2"/>
          <p:cNvSpPr>
            <a:spLocks noGrp="1"/>
          </p:cNvSpPr>
          <p:nvPr>
            <p:ph idx="1"/>
          </p:nvPr>
        </p:nvSpPr>
        <p:spPr/>
        <p:txBody>
          <a:bodyPr/>
          <a:lstStyle/>
          <a:p>
            <a:r>
              <a:rPr lang="et-EE" dirty="0" smtClean="0"/>
              <a:t>Toetuse saaja kohustub:</a:t>
            </a:r>
          </a:p>
          <a:p>
            <a:pPr marL="0" indent="0">
              <a:buNone/>
            </a:pPr>
            <a:r>
              <a:rPr lang="et-EE" dirty="0" smtClean="0"/>
              <a:t>Teavitama </a:t>
            </a:r>
            <a:r>
              <a:rPr lang="et-EE" dirty="0"/>
              <a:t>toetuse kasutamisest ja projekti tulemustest avalikkust ning kasutama projekti väljundist lähtuvalt oma veebilehel, avalikus sotsiaalmeedia kanalis, projekti üritustel, koolitustel, trükistel, infomaterjalidel, renoveeritud või korrastatud objektil </a:t>
            </a:r>
            <a:r>
              <a:rPr lang="et-EE" dirty="0" smtClean="0"/>
              <a:t>jms. </a:t>
            </a:r>
            <a:r>
              <a:rPr lang="et-EE" dirty="0" smtClean="0"/>
              <a:t>v</a:t>
            </a:r>
            <a:r>
              <a:rPr lang="et-EE" dirty="0" smtClean="0"/>
              <a:t>iidet: </a:t>
            </a:r>
          </a:p>
          <a:p>
            <a:pPr marL="0" indent="0">
              <a:buNone/>
            </a:pPr>
            <a:r>
              <a:rPr lang="et-EE" b="1" dirty="0" smtClean="0"/>
              <a:t>„</a:t>
            </a:r>
            <a:r>
              <a:rPr lang="et-EE" b="1" dirty="0"/>
              <a:t>Projekti on rahastatud kohaliku omaalgatuse programmist”;</a:t>
            </a:r>
          </a:p>
        </p:txBody>
      </p:sp>
    </p:spTree>
    <p:extLst>
      <p:ext uri="{BB962C8B-B14F-4D97-AF65-F5344CB8AC3E}">
        <p14:creationId xmlns:p14="http://schemas.microsoft.com/office/powerpoint/2010/main" val="301744237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dirty="0" smtClean="0"/>
              <a:t>Aruande esitamine</a:t>
            </a:r>
            <a:endParaRPr lang="et-EE" dirty="0"/>
          </a:p>
        </p:txBody>
      </p:sp>
      <p:sp>
        <p:nvSpPr>
          <p:cNvPr id="3" name="Sisu kohatäide 2"/>
          <p:cNvSpPr>
            <a:spLocks noGrp="1"/>
          </p:cNvSpPr>
          <p:nvPr>
            <p:ph idx="1"/>
          </p:nvPr>
        </p:nvSpPr>
        <p:spPr/>
        <p:txBody>
          <a:bodyPr>
            <a:normAutofit lnSpcReduction="10000"/>
          </a:bodyPr>
          <a:lstStyle/>
          <a:p>
            <a:r>
              <a:rPr lang="et-EE" dirty="0"/>
              <a:t>Esitatakse </a:t>
            </a:r>
            <a:r>
              <a:rPr lang="et-EE" dirty="0" smtClean="0"/>
              <a:t>samas keskkonnas.</a:t>
            </a:r>
            <a:endParaRPr lang="et-EE" dirty="0"/>
          </a:p>
          <a:p>
            <a:r>
              <a:rPr lang="et-EE" dirty="0"/>
              <a:t>Esitatakse ühe kuu jooksul arvates projekti elluviimisest. </a:t>
            </a:r>
            <a:endParaRPr lang="et-EE" dirty="0" smtClean="0"/>
          </a:p>
          <a:p>
            <a:r>
              <a:rPr lang="et-EE" dirty="0" smtClean="0"/>
              <a:t>Projekti </a:t>
            </a:r>
            <a:r>
              <a:rPr lang="et-EE" dirty="0"/>
              <a:t>otsesed kulud loetakse abikõlblikeks, kui need on tekkinud </a:t>
            </a:r>
            <a:r>
              <a:rPr lang="et-EE" b="1" dirty="0" smtClean="0"/>
              <a:t>ja tasutud</a:t>
            </a:r>
            <a:r>
              <a:rPr lang="et-EE" dirty="0" smtClean="0"/>
              <a:t>, </a:t>
            </a:r>
            <a:r>
              <a:rPr lang="et-EE" dirty="0"/>
              <a:t>kuludokumentide </a:t>
            </a:r>
            <a:r>
              <a:rPr lang="et-EE" dirty="0" smtClean="0"/>
              <a:t>alusel, projekti </a:t>
            </a:r>
            <a:r>
              <a:rPr lang="et-EE" dirty="0"/>
              <a:t>elluviimise </a:t>
            </a:r>
            <a:r>
              <a:rPr lang="et-EE" dirty="0" smtClean="0"/>
              <a:t>perioodil. </a:t>
            </a:r>
          </a:p>
          <a:p>
            <a:r>
              <a:rPr lang="et-EE" dirty="0" smtClean="0"/>
              <a:t>Aruandega </a:t>
            </a:r>
            <a:r>
              <a:rPr lang="et-EE" b="1" dirty="0" smtClean="0"/>
              <a:t>EI ESITATA ÜHTEGI KULUDOKUMENTI!</a:t>
            </a:r>
          </a:p>
          <a:p>
            <a:r>
              <a:rPr lang="et-EE" dirty="0" smtClean="0"/>
              <a:t>Vajadusel võib küsida lisadokumente.</a:t>
            </a:r>
            <a:endParaRPr lang="et-EE" dirty="0"/>
          </a:p>
          <a:p>
            <a:r>
              <a:rPr lang="et-EE" dirty="0"/>
              <a:t>Menetlemiseks </a:t>
            </a:r>
            <a:r>
              <a:rPr lang="et-EE" dirty="0" smtClean="0"/>
              <a:t>on aeg 40 </a:t>
            </a:r>
            <a:r>
              <a:rPr lang="et-EE" dirty="0"/>
              <a:t>tööpäeva.</a:t>
            </a:r>
          </a:p>
          <a:p>
            <a:pPr marL="0" indent="0">
              <a:buNone/>
            </a:pPr>
            <a:endParaRPr lang="et-EE" dirty="0"/>
          </a:p>
        </p:txBody>
      </p:sp>
    </p:spTree>
    <p:extLst>
      <p:ext uri="{BB962C8B-B14F-4D97-AF65-F5344CB8AC3E}">
        <p14:creationId xmlns:p14="http://schemas.microsoft.com/office/powerpoint/2010/main" val="250411503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dirty="0" smtClean="0"/>
              <a:t>OLULISED ASJAD</a:t>
            </a:r>
            <a:endParaRPr lang="et-EE" dirty="0"/>
          </a:p>
        </p:txBody>
      </p:sp>
      <p:sp>
        <p:nvSpPr>
          <p:cNvPr id="3" name="Sisu kohatäide 2"/>
          <p:cNvSpPr>
            <a:spLocks noGrp="1"/>
          </p:cNvSpPr>
          <p:nvPr>
            <p:ph idx="1"/>
          </p:nvPr>
        </p:nvSpPr>
        <p:spPr/>
        <p:txBody>
          <a:bodyPr>
            <a:normAutofit/>
          </a:bodyPr>
          <a:lstStyle/>
          <a:p>
            <a:r>
              <a:rPr lang="et-EE" dirty="0" smtClean="0"/>
              <a:t>Pange projektile lühike nimi </a:t>
            </a:r>
            <a:r>
              <a:rPr lang="et-EE" dirty="0" smtClean="0">
                <a:sym typeface="Wingdings" panose="05000000000000000000" pitchFamily="2" charset="2"/>
              </a:rPr>
              <a:t></a:t>
            </a:r>
            <a:r>
              <a:rPr lang="et-EE" dirty="0" smtClean="0">
                <a:sym typeface="Wingdings" panose="05000000000000000000" pitchFamily="2" charset="2"/>
              </a:rPr>
              <a:t>.</a:t>
            </a:r>
          </a:p>
          <a:p>
            <a:pPr marL="0" indent="0">
              <a:buNone/>
            </a:pPr>
            <a:r>
              <a:rPr lang="et-EE" dirty="0" smtClean="0">
                <a:sym typeface="Wingdings" panose="05000000000000000000" pitchFamily="2" charset="2"/>
              </a:rPr>
              <a:t>Hõljudes kõrgele sumedas suveöös tähistaeva all.– EI</a:t>
            </a:r>
          </a:p>
          <a:p>
            <a:pPr marL="0" indent="0">
              <a:buNone/>
            </a:pPr>
            <a:r>
              <a:rPr lang="et-EE" dirty="0" smtClean="0">
                <a:sym typeface="Wingdings" panose="05000000000000000000" pitchFamily="2" charset="2"/>
              </a:rPr>
              <a:t>Külakiik kogukonnale - JAA</a:t>
            </a:r>
            <a:endParaRPr lang="et-EE" dirty="0" smtClean="0"/>
          </a:p>
          <a:p>
            <a:r>
              <a:rPr lang="et-EE" dirty="0" smtClean="0"/>
              <a:t>Kontrollige </a:t>
            </a:r>
            <a:r>
              <a:rPr lang="et-EE" dirty="0" smtClean="0"/>
              <a:t>üle kas majandusaasta aruanne on esitatud! </a:t>
            </a:r>
            <a:r>
              <a:rPr lang="et-EE" dirty="0" smtClean="0"/>
              <a:t>2019</a:t>
            </a:r>
          </a:p>
          <a:p>
            <a:r>
              <a:rPr lang="et-EE" dirty="0" smtClean="0"/>
              <a:t>Kas Äriregistris on allkirjaõiguslik isik kirjas!</a:t>
            </a:r>
            <a:endParaRPr lang="et-EE" dirty="0" smtClean="0"/>
          </a:p>
          <a:p>
            <a:r>
              <a:rPr lang="et-EE" dirty="0"/>
              <a:t>1 projekt ühte meetmesse!</a:t>
            </a:r>
          </a:p>
          <a:p>
            <a:pPr marL="0" indent="0">
              <a:buNone/>
            </a:pPr>
            <a:endParaRPr lang="et-EE" dirty="0" smtClean="0"/>
          </a:p>
          <a:p>
            <a:pPr marL="0" indent="0">
              <a:buNone/>
            </a:pPr>
            <a:endParaRPr lang="et-EE" dirty="0" smtClean="0">
              <a:solidFill>
                <a:schemeClr val="tx1"/>
              </a:solidFill>
            </a:endParaRPr>
          </a:p>
          <a:p>
            <a:endParaRPr lang="et-EE" dirty="0">
              <a:solidFill>
                <a:schemeClr val="tx1"/>
              </a:solidFill>
            </a:endParaRPr>
          </a:p>
        </p:txBody>
      </p:sp>
    </p:spTree>
    <p:extLst>
      <p:ext uri="{BB962C8B-B14F-4D97-AF65-F5344CB8AC3E}">
        <p14:creationId xmlns:p14="http://schemas.microsoft.com/office/powerpoint/2010/main" val="131488203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dirty="0" smtClean="0"/>
              <a:t>Oluline teada!</a:t>
            </a:r>
            <a:endParaRPr lang="et-EE" dirty="0"/>
          </a:p>
        </p:txBody>
      </p:sp>
      <p:sp>
        <p:nvSpPr>
          <p:cNvPr id="3" name="Sisu kohatäide 2"/>
          <p:cNvSpPr>
            <a:spLocks noGrp="1"/>
          </p:cNvSpPr>
          <p:nvPr>
            <p:ph idx="1"/>
          </p:nvPr>
        </p:nvSpPr>
        <p:spPr/>
        <p:txBody>
          <a:bodyPr/>
          <a:lstStyle/>
          <a:p>
            <a:r>
              <a:rPr lang="et-EE" dirty="0" smtClean="0"/>
              <a:t>VIDEOJUHEND - Palun vaata see juhend läbi, sellest on äärmiselt palju abi!</a:t>
            </a:r>
          </a:p>
          <a:p>
            <a:r>
              <a:rPr lang="et-EE" dirty="0" smtClean="0"/>
              <a:t>Palun avage kõigi täidetavate lahtrite </a:t>
            </a:r>
            <a:r>
              <a:rPr lang="et-EE" dirty="0" err="1" smtClean="0"/>
              <a:t>kõrvalolevad</a:t>
            </a:r>
            <a:r>
              <a:rPr lang="et-EE" dirty="0" smtClean="0"/>
              <a:t> küsimärgid!!!!!!</a:t>
            </a:r>
          </a:p>
          <a:p>
            <a:r>
              <a:rPr lang="et-EE" dirty="0" smtClean="0"/>
              <a:t>Kui olete lisanud kontaktisiku või projektijuhi, siis on hästi oluline teada, et see e-mail, mille olete lisanud, oleks selline, et sinna jõuavad kohale teated sellest keskkonnast. Need tulevad e-maililt </a:t>
            </a:r>
            <a:r>
              <a:rPr lang="et-EE" dirty="0" err="1" smtClean="0"/>
              <a:t>noreply</a:t>
            </a:r>
            <a:r>
              <a:rPr lang="et-EE" dirty="0" smtClean="0"/>
              <a:t>….</a:t>
            </a:r>
          </a:p>
          <a:p>
            <a:r>
              <a:rPr lang="et-EE" dirty="0" smtClean="0"/>
              <a:t>Taotluskeskkond ei lähe lukku, seega tuleb endal jälgida kellaaega ja kuupäeva!</a:t>
            </a:r>
          </a:p>
          <a:p>
            <a:endParaRPr lang="et-EE" dirty="0" smtClean="0"/>
          </a:p>
          <a:p>
            <a:endParaRPr lang="et-EE" dirty="0" smtClean="0"/>
          </a:p>
          <a:p>
            <a:endParaRPr lang="et-EE" dirty="0"/>
          </a:p>
        </p:txBody>
      </p:sp>
    </p:spTree>
    <p:extLst>
      <p:ext uri="{BB962C8B-B14F-4D97-AF65-F5344CB8AC3E}">
        <p14:creationId xmlns:p14="http://schemas.microsoft.com/office/powerpoint/2010/main" val="19490769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dirty="0" smtClean="0"/>
              <a:t>MUUDATUSED 2021</a:t>
            </a:r>
            <a:endParaRPr lang="et-EE" dirty="0"/>
          </a:p>
        </p:txBody>
      </p:sp>
      <p:sp>
        <p:nvSpPr>
          <p:cNvPr id="3" name="Sisu kohatäide 2"/>
          <p:cNvSpPr>
            <a:spLocks noGrp="1"/>
          </p:cNvSpPr>
          <p:nvPr>
            <p:ph idx="1"/>
          </p:nvPr>
        </p:nvSpPr>
        <p:spPr/>
        <p:txBody>
          <a:bodyPr>
            <a:normAutofit lnSpcReduction="10000"/>
          </a:bodyPr>
          <a:lstStyle/>
          <a:p>
            <a:r>
              <a:rPr lang="et-EE" dirty="0" smtClean="0"/>
              <a:t>Abikõlblikkuse periood on 1 aasta ning selle jooksul tuleb sooritada ka maksed;</a:t>
            </a:r>
          </a:p>
          <a:p>
            <a:r>
              <a:rPr lang="et-EE" dirty="0" smtClean="0"/>
              <a:t>Kulude muutmine on lihtsustunud;</a:t>
            </a:r>
          </a:p>
          <a:p>
            <a:r>
              <a:rPr lang="et-EE" dirty="0" err="1" smtClean="0"/>
              <a:t>Üldkulusid</a:t>
            </a:r>
            <a:r>
              <a:rPr lang="et-EE" dirty="0" smtClean="0"/>
              <a:t> ei ole enam;</a:t>
            </a:r>
          </a:p>
          <a:p>
            <a:r>
              <a:rPr lang="fi-FI" dirty="0" err="1"/>
              <a:t>Taotluses</a:t>
            </a:r>
            <a:r>
              <a:rPr lang="fi-FI" dirty="0"/>
              <a:t> </a:t>
            </a:r>
            <a:r>
              <a:rPr lang="fi-FI" dirty="0" err="1"/>
              <a:t>tuleb</a:t>
            </a:r>
            <a:r>
              <a:rPr lang="fi-FI" dirty="0"/>
              <a:t> projekti </a:t>
            </a:r>
            <a:r>
              <a:rPr lang="fi-FI" dirty="0" err="1"/>
              <a:t>väljundnäitajad</a:t>
            </a:r>
            <a:r>
              <a:rPr lang="fi-FI" dirty="0"/>
              <a:t> </a:t>
            </a:r>
            <a:r>
              <a:rPr lang="fi-FI" dirty="0" err="1"/>
              <a:t>konkreetselt</a:t>
            </a:r>
            <a:r>
              <a:rPr lang="fi-FI" dirty="0"/>
              <a:t> </a:t>
            </a:r>
            <a:r>
              <a:rPr lang="fi-FI" dirty="0" err="1"/>
              <a:t>välja</a:t>
            </a:r>
            <a:r>
              <a:rPr lang="fi-FI" dirty="0"/>
              <a:t> </a:t>
            </a:r>
            <a:r>
              <a:rPr lang="fi-FI" dirty="0" err="1" smtClean="0"/>
              <a:t>tuua</a:t>
            </a:r>
            <a:r>
              <a:rPr lang="et-EE" dirty="0" smtClean="0"/>
              <a:t>;</a:t>
            </a:r>
          </a:p>
          <a:p>
            <a:r>
              <a:rPr lang="et-EE" dirty="0"/>
              <a:t>Meetmes 1 on toitlustuskulud lubatud kuni 10% projekti abikõlblikest kuludest.</a:t>
            </a:r>
          </a:p>
          <a:p>
            <a:endParaRPr lang="et-EE" dirty="0" smtClean="0"/>
          </a:p>
          <a:p>
            <a:endParaRPr lang="et-EE" dirty="0"/>
          </a:p>
        </p:txBody>
      </p:sp>
    </p:spTree>
    <p:extLst>
      <p:ext uri="{BB962C8B-B14F-4D97-AF65-F5344CB8AC3E}">
        <p14:creationId xmlns:p14="http://schemas.microsoft.com/office/powerpoint/2010/main" val="219085319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dirty="0" smtClean="0"/>
              <a:t>MUUDATUSED 2021</a:t>
            </a:r>
            <a:endParaRPr lang="et-EE" dirty="0"/>
          </a:p>
        </p:txBody>
      </p:sp>
      <p:sp>
        <p:nvSpPr>
          <p:cNvPr id="3" name="Sisu kohatäide 2"/>
          <p:cNvSpPr>
            <a:spLocks noGrp="1"/>
          </p:cNvSpPr>
          <p:nvPr>
            <p:ph idx="1"/>
          </p:nvPr>
        </p:nvSpPr>
        <p:spPr/>
        <p:txBody>
          <a:bodyPr>
            <a:normAutofit/>
          </a:bodyPr>
          <a:lstStyle/>
          <a:p>
            <a:r>
              <a:rPr lang="fi-FI" dirty="0" err="1">
                <a:solidFill>
                  <a:schemeClr val="tx1"/>
                </a:solidFill>
              </a:rPr>
              <a:t>Projektijuhtimist</a:t>
            </a:r>
            <a:r>
              <a:rPr lang="fi-FI" dirty="0">
                <a:solidFill>
                  <a:schemeClr val="tx1"/>
                </a:solidFill>
              </a:rPr>
              <a:t> ei saa </a:t>
            </a:r>
            <a:r>
              <a:rPr lang="fi-FI" dirty="0" err="1">
                <a:solidFill>
                  <a:schemeClr val="tx1"/>
                </a:solidFill>
              </a:rPr>
              <a:t>sisse</a:t>
            </a:r>
            <a:r>
              <a:rPr lang="fi-FI" dirty="0">
                <a:solidFill>
                  <a:schemeClr val="tx1"/>
                </a:solidFill>
              </a:rPr>
              <a:t> osta </a:t>
            </a:r>
            <a:r>
              <a:rPr lang="fi-FI" dirty="0" err="1">
                <a:solidFill>
                  <a:schemeClr val="tx1"/>
                </a:solidFill>
              </a:rPr>
              <a:t>jur</a:t>
            </a:r>
            <a:r>
              <a:rPr lang="fi-FI" dirty="0">
                <a:solidFill>
                  <a:schemeClr val="tx1"/>
                </a:solidFill>
              </a:rPr>
              <a:t>. </a:t>
            </a:r>
            <a:r>
              <a:rPr lang="fi-FI" dirty="0" err="1">
                <a:solidFill>
                  <a:schemeClr val="tx1"/>
                </a:solidFill>
              </a:rPr>
              <a:t>isikult</a:t>
            </a:r>
            <a:r>
              <a:rPr lang="fi-FI" dirty="0">
                <a:solidFill>
                  <a:schemeClr val="tx1"/>
                </a:solidFill>
              </a:rPr>
              <a:t> </a:t>
            </a:r>
            <a:r>
              <a:rPr lang="fi-FI" dirty="0" err="1">
                <a:solidFill>
                  <a:schemeClr val="tx1"/>
                </a:solidFill>
              </a:rPr>
              <a:t>ega</a:t>
            </a:r>
            <a:r>
              <a:rPr lang="fi-FI" dirty="0">
                <a:solidFill>
                  <a:schemeClr val="tx1"/>
                </a:solidFill>
              </a:rPr>
              <a:t> </a:t>
            </a:r>
            <a:r>
              <a:rPr lang="fi-FI" dirty="0" err="1" smtClean="0">
                <a:solidFill>
                  <a:schemeClr val="tx1"/>
                </a:solidFill>
              </a:rPr>
              <a:t>FIELt</a:t>
            </a:r>
            <a:r>
              <a:rPr lang="et-EE" dirty="0" smtClean="0">
                <a:solidFill>
                  <a:schemeClr val="tx1"/>
                </a:solidFill>
              </a:rPr>
              <a:t>;</a:t>
            </a:r>
          </a:p>
          <a:p>
            <a:r>
              <a:rPr lang="fi-FI" dirty="0" err="1">
                <a:solidFill>
                  <a:schemeClr val="tx1"/>
                </a:solidFill>
              </a:rPr>
              <a:t>Auhinnad</a:t>
            </a:r>
            <a:r>
              <a:rPr lang="fi-FI" dirty="0">
                <a:solidFill>
                  <a:schemeClr val="tx1"/>
                </a:solidFill>
              </a:rPr>
              <a:t>, </a:t>
            </a:r>
            <a:r>
              <a:rPr lang="fi-FI" dirty="0" err="1">
                <a:solidFill>
                  <a:schemeClr val="tx1"/>
                </a:solidFill>
              </a:rPr>
              <a:t>meened</a:t>
            </a:r>
            <a:r>
              <a:rPr lang="fi-FI" dirty="0">
                <a:solidFill>
                  <a:schemeClr val="tx1"/>
                </a:solidFill>
              </a:rPr>
              <a:t>, </a:t>
            </a:r>
            <a:r>
              <a:rPr lang="fi-FI" dirty="0" err="1">
                <a:solidFill>
                  <a:schemeClr val="tx1"/>
                </a:solidFill>
              </a:rPr>
              <a:t>kingitused</a:t>
            </a:r>
            <a:r>
              <a:rPr lang="fi-FI" dirty="0">
                <a:solidFill>
                  <a:schemeClr val="tx1"/>
                </a:solidFill>
              </a:rPr>
              <a:t> ei ole </a:t>
            </a:r>
            <a:r>
              <a:rPr lang="fi-FI" dirty="0" err="1" smtClean="0">
                <a:solidFill>
                  <a:schemeClr val="tx1"/>
                </a:solidFill>
              </a:rPr>
              <a:t>lubatud</a:t>
            </a:r>
            <a:r>
              <a:rPr lang="et-EE" dirty="0" smtClean="0">
                <a:solidFill>
                  <a:schemeClr val="tx1"/>
                </a:solidFill>
              </a:rPr>
              <a:t>;</a:t>
            </a:r>
          </a:p>
          <a:p>
            <a:r>
              <a:rPr lang="et-EE" dirty="0">
                <a:solidFill>
                  <a:schemeClr val="tx1"/>
                </a:solidFill>
              </a:rPr>
              <a:t>Rendi- ja avaliku kasutuse leping kehtiv vähemalt 3 aastat pärast </a:t>
            </a:r>
            <a:r>
              <a:rPr lang="et-EE" dirty="0" err="1" smtClean="0">
                <a:solidFill>
                  <a:schemeClr val="tx1"/>
                </a:solidFill>
              </a:rPr>
              <a:t>ak</a:t>
            </a:r>
            <a:r>
              <a:rPr lang="et-EE" dirty="0" smtClean="0">
                <a:solidFill>
                  <a:schemeClr val="tx1"/>
                </a:solidFill>
              </a:rPr>
              <a:t> perioodi lõppu;</a:t>
            </a:r>
          </a:p>
          <a:p>
            <a:r>
              <a:rPr lang="et-EE" dirty="0">
                <a:solidFill>
                  <a:schemeClr val="tx1"/>
                </a:solidFill>
              </a:rPr>
              <a:t>Taotluses tuleb ära tuua projekti väljund- ja tulemusnäitajad, saavutatavad sihttasemed ning nende saavutamiseks tehtavad tegevused ja tulemuste saavutamise tõendamise </a:t>
            </a:r>
            <a:r>
              <a:rPr lang="et-EE" dirty="0" smtClean="0">
                <a:solidFill>
                  <a:schemeClr val="tx1"/>
                </a:solidFill>
              </a:rPr>
              <a:t>alused.</a:t>
            </a:r>
          </a:p>
          <a:p>
            <a:endParaRPr lang="et-EE" dirty="0">
              <a:solidFill>
                <a:srgbClr val="FF0000"/>
              </a:solidFill>
            </a:endParaRPr>
          </a:p>
        </p:txBody>
      </p:sp>
    </p:spTree>
    <p:extLst>
      <p:ext uri="{BB962C8B-B14F-4D97-AF65-F5344CB8AC3E}">
        <p14:creationId xmlns:p14="http://schemas.microsoft.com/office/powerpoint/2010/main" val="18622954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dirty="0" smtClean="0"/>
              <a:t>MUUDATUSED 2021</a:t>
            </a:r>
            <a:endParaRPr lang="et-EE" dirty="0"/>
          </a:p>
        </p:txBody>
      </p:sp>
      <p:sp>
        <p:nvSpPr>
          <p:cNvPr id="3" name="Sisu kohatäide 2"/>
          <p:cNvSpPr>
            <a:spLocks noGrp="1"/>
          </p:cNvSpPr>
          <p:nvPr>
            <p:ph idx="1"/>
          </p:nvPr>
        </p:nvSpPr>
        <p:spPr/>
        <p:txBody>
          <a:bodyPr>
            <a:normAutofit lnSpcReduction="10000"/>
          </a:bodyPr>
          <a:lstStyle/>
          <a:p>
            <a:r>
              <a:rPr lang="fi-FI" dirty="0"/>
              <a:t>Projekti </a:t>
            </a:r>
            <a:r>
              <a:rPr lang="fi-FI" dirty="0" err="1"/>
              <a:t>elluviimise</a:t>
            </a:r>
            <a:r>
              <a:rPr lang="fi-FI" dirty="0"/>
              <a:t> </a:t>
            </a:r>
            <a:r>
              <a:rPr lang="fi-FI" dirty="0" err="1"/>
              <a:t>käigus</a:t>
            </a:r>
            <a:r>
              <a:rPr lang="fi-FI" dirty="0"/>
              <a:t> ei saa muuta  </a:t>
            </a:r>
            <a:r>
              <a:rPr lang="fi-FI" dirty="0" err="1"/>
              <a:t>väljundnäitajaid</a:t>
            </a:r>
            <a:r>
              <a:rPr lang="fi-FI" dirty="0"/>
              <a:t> ja </a:t>
            </a:r>
            <a:r>
              <a:rPr lang="fi-FI" dirty="0" err="1" smtClean="0"/>
              <a:t>sihttasemeid</a:t>
            </a:r>
            <a:r>
              <a:rPr lang="et-EE" dirty="0" smtClean="0"/>
              <a:t>;</a:t>
            </a:r>
          </a:p>
          <a:p>
            <a:r>
              <a:rPr lang="et-EE" dirty="0"/>
              <a:t>Aruande kinnitamisel kasutamata jäänud toetusvahendeid tagasi ei nõuta, kui kasutamata jäänud toetusvahendeid on alla 100 </a:t>
            </a:r>
            <a:r>
              <a:rPr lang="et-EE" dirty="0" smtClean="0"/>
              <a:t>euro;</a:t>
            </a:r>
          </a:p>
          <a:p>
            <a:r>
              <a:rPr lang="et-EE" dirty="0"/>
              <a:t>Saab teha taotluse osalise rahuldamise otsuse, kui tegemist on rahastatavate projektide pingereas viimase rahastatava projektiga, mille rahastamiseks jätkub toetusvahendeid ja taotleja on nõus </a:t>
            </a:r>
            <a:r>
              <a:rPr lang="et-EE" dirty="0" smtClean="0"/>
              <a:t>projekti </a:t>
            </a:r>
            <a:r>
              <a:rPr lang="et-EE" b="1" dirty="0"/>
              <a:t>täies mahus </a:t>
            </a:r>
            <a:r>
              <a:rPr lang="et-EE" dirty="0"/>
              <a:t>ellu </a:t>
            </a:r>
            <a:r>
              <a:rPr lang="et-EE" dirty="0" smtClean="0"/>
              <a:t>viima;</a:t>
            </a:r>
          </a:p>
          <a:p>
            <a:r>
              <a:rPr lang="et-EE" dirty="0"/>
              <a:t>Kui projekti kokkulepitud väljundnäitajaid ei ole saavutatud või on need saavutatud osaliselt, küsitakse toetus osaliselt või täielikult </a:t>
            </a:r>
            <a:r>
              <a:rPr lang="et-EE" dirty="0" smtClean="0"/>
              <a:t>tagasi.</a:t>
            </a:r>
            <a:endParaRPr lang="et-EE" dirty="0"/>
          </a:p>
        </p:txBody>
      </p:sp>
    </p:spTree>
    <p:extLst>
      <p:ext uri="{BB962C8B-B14F-4D97-AF65-F5344CB8AC3E}">
        <p14:creationId xmlns:p14="http://schemas.microsoft.com/office/powerpoint/2010/main" val="3331110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dirty="0" smtClean="0"/>
              <a:t>KÜSIMUSTE KORRAL:</a:t>
            </a:r>
            <a:endParaRPr lang="et-EE" dirty="0"/>
          </a:p>
        </p:txBody>
      </p:sp>
      <p:sp>
        <p:nvSpPr>
          <p:cNvPr id="3" name="Sisu kohatäide 2"/>
          <p:cNvSpPr>
            <a:spLocks noGrp="1"/>
          </p:cNvSpPr>
          <p:nvPr>
            <p:ph idx="1"/>
          </p:nvPr>
        </p:nvSpPr>
        <p:spPr/>
        <p:txBody>
          <a:bodyPr>
            <a:normAutofit/>
          </a:bodyPr>
          <a:lstStyle/>
          <a:p>
            <a:endParaRPr lang="et-EE" dirty="0" smtClean="0"/>
          </a:p>
          <a:p>
            <a:pPr marL="0" indent="0">
              <a:buNone/>
            </a:pPr>
            <a:r>
              <a:rPr lang="et-EE" dirty="0" smtClean="0"/>
              <a:t>Kirjutage julgelt </a:t>
            </a:r>
            <a:r>
              <a:rPr lang="et-EE" dirty="0" smtClean="0">
                <a:solidFill>
                  <a:srgbClr val="FF0000"/>
                </a:solidFill>
              </a:rPr>
              <a:t>kop@raek.ee </a:t>
            </a:r>
            <a:r>
              <a:rPr lang="et-EE" dirty="0" smtClean="0">
                <a:solidFill>
                  <a:schemeClr val="tx1"/>
                </a:solidFill>
              </a:rPr>
              <a:t>või helistage 5042452</a:t>
            </a:r>
          </a:p>
          <a:p>
            <a:endParaRPr lang="et-EE" dirty="0" smtClean="0">
              <a:solidFill>
                <a:schemeClr val="tx1"/>
              </a:solidFill>
            </a:endParaRPr>
          </a:p>
          <a:p>
            <a:pPr marL="0" indent="0">
              <a:buNone/>
            </a:pPr>
            <a:endParaRPr lang="et-EE" dirty="0" smtClean="0">
              <a:solidFill>
                <a:schemeClr val="tx1"/>
              </a:solidFill>
            </a:endParaRPr>
          </a:p>
          <a:p>
            <a:pPr marL="0" indent="0" algn="ctr">
              <a:buNone/>
            </a:pPr>
            <a:r>
              <a:rPr lang="et-EE" b="1" dirty="0" smtClean="0">
                <a:solidFill>
                  <a:schemeClr val="tx1"/>
                </a:solidFill>
              </a:rPr>
              <a:t>JÕUDU KÕIGILE!</a:t>
            </a:r>
            <a:endParaRPr lang="et-EE" b="1" dirty="0">
              <a:solidFill>
                <a:schemeClr val="tx1"/>
              </a:solidFill>
            </a:endParaRPr>
          </a:p>
        </p:txBody>
      </p:sp>
    </p:spTree>
    <p:extLst>
      <p:ext uri="{BB962C8B-B14F-4D97-AF65-F5344CB8AC3E}">
        <p14:creationId xmlns:p14="http://schemas.microsoft.com/office/powerpoint/2010/main" val="709781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dirty="0" smtClean="0"/>
              <a:t>Tegevused </a:t>
            </a:r>
            <a:endParaRPr lang="et-EE" dirty="0"/>
          </a:p>
        </p:txBody>
      </p:sp>
      <p:sp>
        <p:nvSpPr>
          <p:cNvPr id="3" name="Sisu kohatäide 2"/>
          <p:cNvSpPr>
            <a:spLocks noGrp="1"/>
          </p:cNvSpPr>
          <p:nvPr>
            <p:ph idx="1"/>
          </p:nvPr>
        </p:nvSpPr>
        <p:spPr/>
        <p:txBody>
          <a:bodyPr>
            <a:normAutofit lnSpcReduction="10000"/>
          </a:bodyPr>
          <a:lstStyle/>
          <a:p>
            <a:r>
              <a:rPr lang="et-EE" dirty="0"/>
              <a:t>Programmi viiakse ellu kahe meetmete kaudu:</a:t>
            </a:r>
          </a:p>
          <a:p>
            <a:r>
              <a:rPr lang="et-EE" dirty="0"/>
              <a:t>1.	meede „Kogukonna areng”, millega panustatakse kogukonnaliikmete teadmiste ja oskuste kasvu, kogukonna identiteedi tugevnemisse ja tõhusama koostöö tekkesse;</a:t>
            </a:r>
          </a:p>
          <a:p>
            <a:r>
              <a:rPr lang="et-EE" dirty="0"/>
              <a:t>2.	meede „Investeeringud ja kogukonnateenuste arendamine”, millega panustatakse kogukonnale vajalike ja kogukonnaliikmete ühistegevust soodustavate avalikus kasutuses olevate objektide rajamisse ja arendamisse ning kogukonnaliikmetele vajalike teenuste pakkumisse.</a:t>
            </a:r>
          </a:p>
          <a:p>
            <a:endParaRPr lang="et-EE" dirty="0"/>
          </a:p>
        </p:txBody>
      </p:sp>
    </p:spTree>
    <p:extLst>
      <p:ext uri="{BB962C8B-B14F-4D97-AF65-F5344CB8AC3E}">
        <p14:creationId xmlns:p14="http://schemas.microsoft.com/office/powerpoint/2010/main" val="19209943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dirty="0" smtClean="0"/>
              <a:t>Kuidas koostada projekti?</a:t>
            </a:r>
            <a:endParaRPr lang="et-EE" dirty="0"/>
          </a:p>
        </p:txBody>
      </p:sp>
      <p:sp>
        <p:nvSpPr>
          <p:cNvPr id="3" name="Sisu kohatäide 2"/>
          <p:cNvSpPr>
            <a:spLocks noGrp="1"/>
          </p:cNvSpPr>
          <p:nvPr>
            <p:ph idx="1"/>
          </p:nvPr>
        </p:nvSpPr>
        <p:spPr/>
        <p:txBody>
          <a:bodyPr>
            <a:normAutofit fontScale="92500" lnSpcReduction="20000"/>
          </a:bodyPr>
          <a:lstStyle/>
          <a:p>
            <a:r>
              <a:rPr lang="et-EE" sz="2600" dirty="0"/>
              <a:t>Projekt on kindla eesmärgi saavutamisele suunatud ajas ja ruumis piiritletud ühekordne tegevus või tegevuste kogum, mille elluviimiseks toetust taotletakse või kasutatakse. (</a:t>
            </a:r>
            <a:r>
              <a:rPr lang="et-EE" sz="2600" dirty="0" smtClean="0"/>
              <a:t>Vabaühingu </a:t>
            </a:r>
            <a:r>
              <a:rPr lang="et-EE" sz="2600" dirty="0"/>
              <a:t>projektitaotluse koostamise </a:t>
            </a:r>
            <a:r>
              <a:rPr lang="et-EE" sz="2600" dirty="0" smtClean="0"/>
              <a:t>juhend: </a:t>
            </a:r>
            <a:r>
              <a:rPr lang="et-EE" sz="2600" dirty="0">
                <a:hlinkClick r:id="rId2"/>
              </a:rPr>
              <a:t>http://</a:t>
            </a:r>
            <a:r>
              <a:rPr lang="et-EE" sz="2600" dirty="0" smtClean="0">
                <a:hlinkClick r:id="rId2"/>
              </a:rPr>
              <a:t>www.kysk.ee/arengu-abimaterjalid</a:t>
            </a:r>
            <a:r>
              <a:rPr lang="et-EE" sz="2600" dirty="0" smtClean="0"/>
              <a:t> )</a:t>
            </a:r>
            <a:endParaRPr lang="et-EE" sz="2600" dirty="0"/>
          </a:p>
          <a:p>
            <a:r>
              <a:rPr lang="et-EE" sz="2600" dirty="0" smtClean="0"/>
              <a:t>Projekti </a:t>
            </a:r>
            <a:r>
              <a:rPr lang="et-EE" sz="2600" dirty="0"/>
              <a:t>perioodi kavandades </a:t>
            </a:r>
            <a:r>
              <a:rPr lang="et-EE" sz="2600" dirty="0" smtClean="0"/>
              <a:t>arvesta, </a:t>
            </a:r>
            <a:r>
              <a:rPr lang="et-EE" sz="2600" dirty="0"/>
              <a:t>et perioodi mahuksid kõik tegevused ja kulud, sh ka ettevalmistavad ja toetavad tegevused ning </a:t>
            </a:r>
            <a:r>
              <a:rPr lang="et-EE" sz="2600" dirty="0" err="1"/>
              <a:t>järeltegevused</a:t>
            </a:r>
            <a:r>
              <a:rPr lang="et-EE" sz="2600" dirty="0"/>
              <a:t> (sh kokkuvõte, aruandlus</a:t>
            </a:r>
            <a:r>
              <a:rPr lang="et-EE" sz="2600" dirty="0" smtClean="0"/>
              <a:t>). </a:t>
            </a:r>
          </a:p>
          <a:p>
            <a:r>
              <a:rPr lang="et-EE" sz="2600" b="1" dirty="0" smtClean="0"/>
              <a:t>NB</a:t>
            </a:r>
            <a:r>
              <a:rPr lang="et-EE" sz="2600" b="1" dirty="0"/>
              <a:t>! </a:t>
            </a:r>
            <a:r>
              <a:rPr lang="et-EE" sz="2600" b="1" dirty="0" smtClean="0"/>
              <a:t>Lisaks tuleks jälgida, et teie projektitoetusest ei kujuneks tegevustoetus. </a:t>
            </a:r>
            <a:endParaRPr lang="et-EE" sz="2600" b="1" dirty="0"/>
          </a:p>
          <a:p>
            <a:endParaRPr lang="et-EE" dirty="0"/>
          </a:p>
        </p:txBody>
      </p:sp>
    </p:spTree>
    <p:extLst>
      <p:ext uri="{BB962C8B-B14F-4D97-AF65-F5344CB8AC3E}">
        <p14:creationId xmlns:p14="http://schemas.microsoft.com/office/powerpoint/2010/main" val="5468133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dirty="0" smtClean="0"/>
              <a:t>Millele pöörata tähelepanu!</a:t>
            </a:r>
            <a:endParaRPr lang="et-EE" dirty="0"/>
          </a:p>
        </p:txBody>
      </p:sp>
      <p:sp>
        <p:nvSpPr>
          <p:cNvPr id="3" name="Sisu kohatäide 2"/>
          <p:cNvSpPr>
            <a:spLocks noGrp="1"/>
          </p:cNvSpPr>
          <p:nvPr>
            <p:ph idx="1"/>
          </p:nvPr>
        </p:nvSpPr>
        <p:spPr/>
        <p:txBody>
          <a:bodyPr>
            <a:normAutofit fontScale="92500"/>
          </a:bodyPr>
          <a:lstStyle/>
          <a:p>
            <a:r>
              <a:rPr lang="et-EE" dirty="0" smtClean="0"/>
              <a:t>Kõige olulisem on EESMÄRK</a:t>
            </a:r>
            <a:r>
              <a:rPr lang="et-EE" dirty="0"/>
              <a:t>. KOP ei rahasta ühingu tegevusi, ürituste toimumist või lihtsalt asjade ostmist, vaid meetme eesmärgile vastava tulemuse saavutamist</a:t>
            </a:r>
            <a:r>
              <a:rPr lang="et-EE" dirty="0" smtClean="0"/>
              <a:t>.</a:t>
            </a:r>
          </a:p>
          <a:p>
            <a:r>
              <a:rPr lang="et-EE" dirty="0" smtClean="0"/>
              <a:t>Projekti VÄLJUNDNÄITAJAD ja seatud SIHTTASE ning hiljem neid tõendavad dokumendid.</a:t>
            </a:r>
          </a:p>
          <a:p>
            <a:pPr marL="0" indent="0">
              <a:buNone/>
            </a:pPr>
            <a:r>
              <a:rPr lang="et-EE" b="1" dirty="0" smtClean="0"/>
              <a:t>Näide</a:t>
            </a:r>
            <a:r>
              <a:rPr lang="et-EE" b="1" dirty="0"/>
              <a:t>: </a:t>
            </a:r>
            <a:r>
              <a:rPr lang="et-EE" dirty="0"/>
              <a:t>Toetuse abil soovitakse parandada kangastelgede kasutamise teenust ning soetatakse kangasteljed ja sinna juurde kuuluvad tarvikud. Projekti tegevuse tõendusdokumendiks on nt soetuse </a:t>
            </a:r>
            <a:r>
              <a:rPr lang="et-EE" b="1" dirty="0"/>
              <a:t>üleandmise-vastuvõtu akt</a:t>
            </a:r>
            <a:r>
              <a:rPr lang="et-EE" dirty="0"/>
              <a:t>, fotod soetatud esemetest.</a:t>
            </a:r>
          </a:p>
          <a:p>
            <a:endParaRPr lang="et-EE" dirty="0"/>
          </a:p>
        </p:txBody>
      </p:sp>
    </p:spTree>
    <p:extLst>
      <p:ext uri="{BB962C8B-B14F-4D97-AF65-F5344CB8AC3E}">
        <p14:creationId xmlns:p14="http://schemas.microsoft.com/office/powerpoint/2010/main" val="39879960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dirty="0" smtClean="0"/>
              <a:t>Taotlejad </a:t>
            </a:r>
            <a:endParaRPr lang="et-EE" dirty="0"/>
          </a:p>
        </p:txBody>
      </p:sp>
      <p:sp>
        <p:nvSpPr>
          <p:cNvPr id="3" name="Sisu kohatäide 2"/>
          <p:cNvSpPr>
            <a:spLocks noGrp="1"/>
          </p:cNvSpPr>
          <p:nvPr>
            <p:ph idx="1"/>
          </p:nvPr>
        </p:nvSpPr>
        <p:spPr/>
        <p:txBody>
          <a:bodyPr/>
          <a:lstStyle/>
          <a:p>
            <a:r>
              <a:rPr lang="et-EE" dirty="0"/>
              <a:t>tegutsevad avalikes </a:t>
            </a:r>
            <a:r>
              <a:rPr lang="et-EE" dirty="0" smtClean="0"/>
              <a:t>huvides – tegutsetakse laiema grupi kui vaid oma liikmed, hüvanguks; </a:t>
            </a:r>
            <a:endParaRPr lang="et-EE" dirty="0"/>
          </a:p>
          <a:p>
            <a:r>
              <a:rPr lang="et-EE" dirty="0"/>
              <a:t>eesmärgid ja tegevused (sh teavitamine) on suunatud avalikkusele;</a:t>
            </a:r>
          </a:p>
          <a:p>
            <a:r>
              <a:rPr lang="et-EE" dirty="0"/>
              <a:t>tegutsetakse liikmes- või töötajaskonnast laiema sihtgrupi (välja arvatud erivajadustega inimesed) </a:t>
            </a:r>
            <a:r>
              <a:rPr lang="et-EE" dirty="0" smtClean="0"/>
              <a:t>heaks</a:t>
            </a:r>
            <a:r>
              <a:rPr lang="et-EE" dirty="0"/>
              <a:t>.</a:t>
            </a:r>
          </a:p>
          <a:p>
            <a:endParaRPr lang="et-EE" dirty="0"/>
          </a:p>
        </p:txBody>
      </p:sp>
    </p:spTree>
    <p:extLst>
      <p:ext uri="{BB962C8B-B14F-4D97-AF65-F5344CB8AC3E}">
        <p14:creationId xmlns:p14="http://schemas.microsoft.com/office/powerpoint/2010/main" val="38387853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dirty="0" smtClean="0"/>
              <a:t>Taotlejad </a:t>
            </a:r>
            <a:endParaRPr lang="et-EE" dirty="0"/>
          </a:p>
        </p:txBody>
      </p:sp>
      <p:sp>
        <p:nvSpPr>
          <p:cNvPr id="3" name="Sisu kohatäide 2"/>
          <p:cNvSpPr>
            <a:spLocks noGrp="1"/>
          </p:cNvSpPr>
          <p:nvPr>
            <p:ph idx="1"/>
          </p:nvPr>
        </p:nvSpPr>
        <p:spPr/>
        <p:txBody>
          <a:bodyPr/>
          <a:lstStyle/>
          <a:p>
            <a:r>
              <a:rPr lang="et-EE" dirty="0"/>
              <a:t>Toetatakse </a:t>
            </a:r>
            <a:r>
              <a:rPr lang="et-EE" dirty="0">
                <a:solidFill>
                  <a:srgbClr val="0070C0"/>
                </a:solidFill>
              </a:rPr>
              <a:t>piirkondlikult tegutsevaid </a:t>
            </a:r>
            <a:r>
              <a:rPr lang="et-EE" dirty="0"/>
              <a:t>ühendusi, st tegutsetakse küla, aleviku, alevi, valla, linna või linnasisese asumi (Tallinnas ainult asumi) huvides;</a:t>
            </a:r>
          </a:p>
          <a:p>
            <a:r>
              <a:rPr lang="et-EE" dirty="0"/>
              <a:t>Koguduste puhul toetatakse kogudusi, mis tegutsevad põhikirja järgi </a:t>
            </a:r>
            <a:r>
              <a:rPr lang="et-EE" dirty="0">
                <a:solidFill>
                  <a:srgbClr val="0070C0"/>
                </a:solidFill>
              </a:rPr>
              <a:t>laiema sihtgrupi huvides kui koguduse liikmed</a:t>
            </a:r>
            <a:r>
              <a:rPr lang="et-EE" dirty="0"/>
              <a:t>, erandina toetatakse ka kogudust, mille tegevuspiirkond ajalooliste tegutsemispiiride tõttu ületab maakonna piire.</a:t>
            </a:r>
          </a:p>
          <a:p>
            <a:endParaRPr lang="et-EE" dirty="0"/>
          </a:p>
        </p:txBody>
      </p:sp>
    </p:spTree>
    <p:extLst>
      <p:ext uri="{BB962C8B-B14F-4D97-AF65-F5344CB8AC3E}">
        <p14:creationId xmlns:p14="http://schemas.microsoft.com/office/powerpoint/2010/main" val="7108114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dirty="0" smtClean="0"/>
              <a:t>Taotlejad </a:t>
            </a:r>
            <a:endParaRPr lang="et-EE" dirty="0"/>
          </a:p>
        </p:txBody>
      </p:sp>
      <p:sp>
        <p:nvSpPr>
          <p:cNvPr id="3" name="Sisu kohatäide 2"/>
          <p:cNvSpPr>
            <a:spLocks noGrp="1"/>
          </p:cNvSpPr>
          <p:nvPr>
            <p:ph idx="1"/>
          </p:nvPr>
        </p:nvSpPr>
        <p:spPr/>
        <p:txBody>
          <a:bodyPr>
            <a:normAutofit fontScale="85000" lnSpcReduction="20000"/>
          </a:bodyPr>
          <a:lstStyle/>
          <a:p>
            <a:pPr marL="0" indent="0">
              <a:buNone/>
            </a:pPr>
            <a:r>
              <a:rPr lang="et-EE" sz="2600" dirty="0"/>
              <a:t>ei saa olla (on välistatud):</a:t>
            </a:r>
          </a:p>
          <a:p>
            <a:r>
              <a:rPr lang="et-EE" dirty="0"/>
              <a:t>äriühingud, äriühingute (ettevõtjate) liidud, ametiühingud;</a:t>
            </a:r>
          </a:p>
          <a:p>
            <a:r>
              <a:rPr lang="et-EE" dirty="0"/>
              <a:t>kutse-, ameti-, erialaliidud;</a:t>
            </a:r>
          </a:p>
          <a:p>
            <a:r>
              <a:rPr lang="et-EE" dirty="0"/>
              <a:t>korteri-, aiandus-, suvila-, garaaži- jmt ühistud;</a:t>
            </a:r>
          </a:p>
          <a:p>
            <a:r>
              <a:rPr lang="et-EE" dirty="0"/>
              <a:t>ühendused, kui nende registrijärgne asukoht on teises kohaliku omavalitsuse üksuses kui projekti sihtgrupp;</a:t>
            </a:r>
          </a:p>
          <a:p>
            <a:r>
              <a:rPr lang="et-EE" dirty="0"/>
              <a:t>ühendused, mille tegevuse peamised eesmärgid ja peamine sihtgrupp või projekti sihtgrupp ületavad ühe kohaliku omavalitsuse üksuse piire, välja arvatud määruses erandina välja toodud kogudused ja küla-, aleviku- ning asumiseltside poolt asutatud omavalitsuse piire ületavad ühendused.</a:t>
            </a:r>
          </a:p>
          <a:p>
            <a:endParaRPr lang="et-EE" dirty="0"/>
          </a:p>
        </p:txBody>
      </p:sp>
    </p:spTree>
    <p:extLst>
      <p:ext uri="{BB962C8B-B14F-4D97-AF65-F5344CB8AC3E}">
        <p14:creationId xmlns:p14="http://schemas.microsoft.com/office/powerpoint/2010/main" val="225629569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aniline">
  <a:themeElements>
    <a:clrScheme name="Organic">
      <a:dk1>
        <a:sysClr val="windowText" lastClr="000000"/>
      </a:dk1>
      <a:lt1>
        <a:sysClr val="window" lastClr="FFFFFF"/>
      </a:lt1>
      <a:dk2>
        <a:srgbClr val="212121"/>
      </a:dk2>
      <a:lt2>
        <a:srgbClr val="DADADA"/>
      </a:lt2>
      <a:accent1>
        <a:srgbClr val="D9B247"/>
      </a:accent1>
      <a:accent2>
        <a:srgbClr val="CC702D"/>
      </a:accent2>
      <a:accent3>
        <a:srgbClr val="B53A31"/>
      </a:accent3>
      <a:accent4>
        <a:srgbClr val="815F56"/>
      </a:accent4>
      <a:accent5>
        <a:srgbClr val="AE9E7C"/>
      </a:accent5>
      <a:accent6>
        <a:srgbClr val="7B8865"/>
      </a:accent6>
      <a:hlink>
        <a:srgbClr val="BB7826"/>
      </a:hlink>
      <a:folHlink>
        <a:srgbClr val="CF9C5F"/>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E4E49EB0-FB00-41F5-9359-4843D783A23D}"/>
    </a:ext>
  </a:extLst>
</a:theme>
</file>

<file path=docProps/app.xml><?xml version="1.0" encoding="utf-8"?>
<Properties xmlns="http://schemas.openxmlformats.org/officeDocument/2006/extended-properties" xmlns:vt="http://schemas.openxmlformats.org/officeDocument/2006/docPropsVTypes">
  <Template>Organic</Template>
  <TotalTime>2054</TotalTime>
  <Words>2108</Words>
  <Application>Microsoft Office PowerPoint</Application>
  <PresentationFormat>Laiekraan</PresentationFormat>
  <Paragraphs>191</Paragraphs>
  <Slides>39</Slides>
  <Notes>0</Notes>
  <HiddenSlides>0</HiddenSlides>
  <MMClips>0</MMClips>
  <ScaleCrop>false</ScaleCrop>
  <HeadingPairs>
    <vt:vector size="6" baseType="variant">
      <vt:variant>
        <vt:lpstr>Kasutatud fondid</vt:lpstr>
      </vt:variant>
      <vt:variant>
        <vt:i4>3</vt:i4>
      </vt:variant>
      <vt:variant>
        <vt:lpstr>Kujundus</vt:lpstr>
      </vt:variant>
      <vt:variant>
        <vt:i4>1</vt:i4>
      </vt:variant>
      <vt:variant>
        <vt:lpstr>Slaidipealkirjad</vt:lpstr>
      </vt:variant>
      <vt:variant>
        <vt:i4>39</vt:i4>
      </vt:variant>
    </vt:vector>
  </HeadingPairs>
  <TitlesOfParts>
    <vt:vector size="43" baseType="lpstr">
      <vt:lpstr>Arial</vt:lpstr>
      <vt:lpstr>Garamond</vt:lpstr>
      <vt:lpstr>Wingdings</vt:lpstr>
      <vt:lpstr>Orgaaniline</vt:lpstr>
      <vt:lpstr>Kohaliku omaalgatuse programm </vt:lpstr>
      <vt:lpstr>Kohaliku omaalgatuse programm</vt:lpstr>
      <vt:lpstr>Programmi eesmärk</vt:lpstr>
      <vt:lpstr>Tegevused </vt:lpstr>
      <vt:lpstr>Kuidas koostada projekti?</vt:lpstr>
      <vt:lpstr>Millele pöörata tähelepanu!</vt:lpstr>
      <vt:lpstr>Taotlejad </vt:lpstr>
      <vt:lpstr>Taotlejad </vt:lpstr>
      <vt:lpstr>Taotlejad </vt:lpstr>
      <vt:lpstr>Taotlejad </vt:lpstr>
      <vt:lpstr>Taotlemine</vt:lpstr>
      <vt:lpstr>Taotlused</vt:lpstr>
      <vt:lpstr>Lisadokumendid</vt:lpstr>
      <vt:lpstr>Lisadokumendid</vt:lpstr>
      <vt:lpstr>Abikõlblikkuse periood</vt:lpstr>
      <vt:lpstr>Abikõlblikud kulud </vt:lpstr>
      <vt:lpstr>Mitteabikõlblikud kulud</vt:lpstr>
      <vt:lpstr>Meetme 1 mitteabikõlblikud kulud: </vt:lpstr>
      <vt:lpstr>Meetme 2 mitteabikõlblikud kulud </vt:lpstr>
      <vt:lpstr>Menetlemine </vt:lpstr>
      <vt:lpstr>Menetlemine</vt:lpstr>
      <vt:lpstr>Nõuetele vastamine</vt:lpstr>
      <vt:lpstr>Nõuetele vastamine</vt:lpstr>
      <vt:lpstr>Hindamine </vt:lpstr>
      <vt:lpstr>Hindamine</vt:lpstr>
      <vt:lpstr>Hindamine</vt:lpstr>
      <vt:lpstr>Toetuse välja maksmine</vt:lpstr>
      <vt:lpstr>Mitterahuldamise otsus…</vt:lpstr>
      <vt:lpstr>…</vt:lpstr>
      <vt:lpstr>Muudatused projektis</vt:lpstr>
      <vt:lpstr>Muudatused projektis</vt:lpstr>
      <vt:lpstr>Teavitamine </vt:lpstr>
      <vt:lpstr>Aruande esitamine</vt:lpstr>
      <vt:lpstr>OLULISED ASJAD</vt:lpstr>
      <vt:lpstr>Oluline teada!</vt:lpstr>
      <vt:lpstr>MUUDATUSED 2021</vt:lpstr>
      <vt:lpstr>MUUDATUSED 2021</vt:lpstr>
      <vt:lpstr>MUUDATUSED 2021</vt:lpstr>
      <vt:lpstr>KÜSIMUSTE KORRAL: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Kohaliku omaalgatuse programm</dc:title>
  <dc:creator>Dell</dc:creator>
  <cp:lastModifiedBy>Kasutaja</cp:lastModifiedBy>
  <cp:revision>107</cp:revision>
  <dcterms:created xsi:type="dcterms:W3CDTF">2018-04-01T10:32:32Z</dcterms:created>
  <dcterms:modified xsi:type="dcterms:W3CDTF">2021-04-06T20:33:32Z</dcterms:modified>
</cp:coreProperties>
</file>